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1" r:id="rId5"/>
    <p:sldId id="259" r:id="rId6"/>
    <p:sldId id="263" r:id="rId7"/>
    <p:sldId id="264" r:id="rId8"/>
    <p:sldId id="265" r:id="rId9"/>
    <p:sldId id="266" r:id="rId10"/>
    <p:sldId id="321" r:id="rId11"/>
    <p:sldId id="267" r:id="rId12"/>
    <p:sldId id="268" r:id="rId13"/>
    <p:sldId id="271" r:id="rId14"/>
    <p:sldId id="284" r:id="rId15"/>
    <p:sldId id="286" r:id="rId16"/>
    <p:sldId id="287" r:id="rId17"/>
    <p:sldId id="288" r:id="rId18"/>
    <p:sldId id="292" r:id="rId19"/>
    <p:sldId id="318" r:id="rId20"/>
    <p:sldId id="279" r:id="rId21"/>
    <p:sldId id="280" r:id="rId22"/>
    <p:sldId id="282" r:id="rId23"/>
    <p:sldId id="285" r:id="rId24"/>
    <p:sldId id="324" r:id="rId25"/>
    <p:sldId id="314" r:id="rId26"/>
    <p:sldId id="320" r:id="rId27"/>
    <p:sldId id="294" r:id="rId28"/>
    <p:sldId id="295" r:id="rId29"/>
    <p:sldId id="297" r:id="rId30"/>
    <p:sldId id="303" r:id="rId31"/>
    <p:sldId id="308" r:id="rId32"/>
    <p:sldId id="310" r:id="rId33"/>
    <p:sldId id="316" r:id="rId34"/>
    <p:sldId id="322" r:id="rId3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>
      <p:cViewPr>
        <p:scale>
          <a:sx n="64" d="100"/>
          <a:sy n="64" d="100"/>
        </p:scale>
        <p:origin x="97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323F34-1B9C-4894-B238-30CDFA77D90C}" type="doc">
      <dgm:prSet loTypeId="urn:microsoft.com/office/officeart/2005/8/layout/equation2" loCatId="process" qsTypeId="urn:microsoft.com/office/officeart/2005/8/quickstyle/simple1" qsCatId="simple" csTypeId="urn:microsoft.com/office/officeart/2005/8/colors/colorful3" csCatId="colorful" phldr="1"/>
      <dgm:spPr/>
    </dgm:pt>
    <dgm:pt modelId="{02C8DB16-C7ED-43F4-A5F1-0FBE6C4D74F6}">
      <dgm:prSet phldrT="[Text]" custT="1"/>
      <dgm:spPr/>
      <dgm:t>
        <a:bodyPr/>
        <a:lstStyle/>
        <a:p>
          <a:r>
            <a:rPr lang="en-TT" sz="2000" dirty="0" smtClean="0"/>
            <a:t>Selection Criteria</a:t>
          </a:r>
          <a:endParaRPr lang="en-TT" sz="2000" dirty="0"/>
        </a:p>
      </dgm:t>
    </dgm:pt>
    <dgm:pt modelId="{24693255-32C3-4C33-B574-22E46F90F671}" type="parTrans" cxnId="{69A2989E-38C7-4AB5-A87B-A26CD8264694}">
      <dgm:prSet/>
      <dgm:spPr/>
      <dgm:t>
        <a:bodyPr/>
        <a:lstStyle/>
        <a:p>
          <a:endParaRPr lang="en-TT"/>
        </a:p>
      </dgm:t>
    </dgm:pt>
    <dgm:pt modelId="{0A769F43-490F-4214-B616-C0C745D98AF6}" type="sibTrans" cxnId="{69A2989E-38C7-4AB5-A87B-A26CD8264694}">
      <dgm:prSet/>
      <dgm:spPr/>
      <dgm:t>
        <a:bodyPr/>
        <a:lstStyle/>
        <a:p>
          <a:endParaRPr lang="en-TT"/>
        </a:p>
      </dgm:t>
    </dgm:pt>
    <dgm:pt modelId="{14EDB227-8F21-40B1-B928-9F55474CB2DB}">
      <dgm:prSet phldrT="[Text]" custT="1"/>
      <dgm:spPr/>
      <dgm:t>
        <a:bodyPr/>
        <a:lstStyle/>
        <a:p>
          <a:r>
            <a:rPr lang="en-TT" sz="2000" dirty="0" smtClean="0"/>
            <a:t>Exporter Interest</a:t>
          </a:r>
          <a:endParaRPr lang="en-TT" sz="2000" dirty="0"/>
        </a:p>
      </dgm:t>
    </dgm:pt>
    <dgm:pt modelId="{34055469-E642-4CF5-AD46-EE2DF7C81FB0}" type="parTrans" cxnId="{4B2C8011-7AF4-4558-91DA-900C6B225CEE}">
      <dgm:prSet/>
      <dgm:spPr/>
      <dgm:t>
        <a:bodyPr/>
        <a:lstStyle/>
        <a:p>
          <a:endParaRPr lang="en-TT"/>
        </a:p>
      </dgm:t>
    </dgm:pt>
    <dgm:pt modelId="{845BAC5F-A497-4F79-A996-451FBF2F60CD}" type="sibTrans" cxnId="{4B2C8011-7AF4-4558-91DA-900C6B225CEE}">
      <dgm:prSet/>
      <dgm:spPr/>
      <dgm:t>
        <a:bodyPr/>
        <a:lstStyle/>
        <a:p>
          <a:endParaRPr lang="en-TT"/>
        </a:p>
      </dgm:t>
    </dgm:pt>
    <dgm:pt modelId="{0395FAB8-9D0F-4B97-A799-8286F0861B62}">
      <dgm:prSet phldrT="[Text]"/>
      <dgm:spPr/>
      <dgm:t>
        <a:bodyPr/>
        <a:lstStyle/>
        <a:p>
          <a:r>
            <a:rPr lang="en-TT" dirty="0" smtClean="0"/>
            <a:t>France Netherlands</a:t>
          </a:r>
        </a:p>
        <a:p>
          <a:r>
            <a:rPr lang="en-TT" dirty="0" smtClean="0"/>
            <a:t>UK</a:t>
          </a:r>
          <a:endParaRPr lang="en-TT" dirty="0"/>
        </a:p>
      </dgm:t>
    </dgm:pt>
    <dgm:pt modelId="{FCEE226C-EAFF-4203-81E0-496BE6A201BA}" type="parTrans" cxnId="{E71A0B82-8F9C-49B5-AEE4-09C25930408D}">
      <dgm:prSet/>
      <dgm:spPr/>
      <dgm:t>
        <a:bodyPr/>
        <a:lstStyle/>
        <a:p>
          <a:endParaRPr lang="en-TT"/>
        </a:p>
      </dgm:t>
    </dgm:pt>
    <dgm:pt modelId="{FDCCDC81-E84C-4E7C-B14A-57B6061B528F}" type="sibTrans" cxnId="{E71A0B82-8F9C-49B5-AEE4-09C25930408D}">
      <dgm:prSet/>
      <dgm:spPr/>
      <dgm:t>
        <a:bodyPr/>
        <a:lstStyle/>
        <a:p>
          <a:endParaRPr lang="en-TT"/>
        </a:p>
      </dgm:t>
    </dgm:pt>
    <dgm:pt modelId="{4B318C94-4611-4B06-9776-4721775988EB}">
      <dgm:prSet phldrT="[Text]" custT="1"/>
      <dgm:spPr/>
      <dgm:t>
        <a:bodyPr/>
        <a:lstStyle/>
        <a:p>
          <a:r>
            <a:rPr lang="en-TT" sz="1800" dirty="0" smtClean="0"/>
            <a:t>Feedback from Consultants</a:t>
          </a:r>
          <a:endParaRPr lang="en-TT" sz="1800" dirty="0"/>
        </a:p>
      </dgm:t>
    </dgm:pt>
    <dgm:pt modelId="{C14096ED-F634-4F62-AEA6-537D19EBCE50}" type="parTrans" cxnId="{2FF9A577-9DF1-4D6A-B91B-486596B99087}">
      <dgm:prSet/>
      <dgm:spPr/>
      <dgm:t>
        <a:bodyPr/>
        <a:lstStyle/>
        <a:p>
          <a:endParaRPr lang="en-TT"/>
        </a:p>
      </dgm:t>
    </dgm:pt>
    <dgm:pt modelId="{E9061B3A-6DF2-4FF3-BA76-DF269D02C8E2}" type="sibTrans" cxnId="{2FF9A577-9DF1-4D6A-B91B-486596B99087}">
      <dgm:prSet/>
      <dgm:spPr/>
      <dgm:t>
        <a:bodyPr/>
        <a:lstStyle/>
        <a:p>
          <a:endParaRPr lang="en-TT"/>
        </a:p>
      </dgm:t>
    </dgm:pt>
    <dgm:pt modelId="{4B2FD704-A1B1-4D90-AD21-F8679B591F45}" type="pres">
      <dgm:prSet presAssocID="{A7323F34-1B9C-4894-B238-30CDFA77D90C}" presName="Name0" presStyleCnt="0">
        <dgm:presLayoutVars>
          <dgm:dir/>
          <dgm:resizeHandles val="exact"/>
        </dgm:presLayoutVars>
      </dgm:prSet>
      <dgm:spPr/>
    </dgm:pt>
    <dgm:pt modelId="{94349BC9-62AF-4CCD-AEB6-F2FD66005171}" type="pres">
      <dgm:prSet presAssocID="{A7323F34-1B9C-4894-B238-30CDFA77D90C}" presName="vNodes" presStyleCnt="0"/>
      <dgm:spPr/>
    </dgm:pt>
    <dgm:pt modelId="{857B37C0-33EB-44CB-B8D3-235FFA3A2861}" type="pres">
      <dgm:prSet presAssocID="{02C8DB16-C7ED-43F4-A5F1-0FBE6C4D74F6}" presName="node" presStyleLbl="node1" presStyleIdx="0" presStyleCnt="4" custScaleX="196586" custScaleY="177311">
        <dgm:presLayoutVars>
          <dgm:bulletEnabled val="1"/>
        </dgm:presLayoutVars>
      </dgm:prSet>
      <dgm:spPr/>
      <dgm:t>
        <a:bodyPr/>
        <a:lstStyle/>
        <a:p>
          <a:endParaRPr lang="en-TT"/>
        </a:p>
      </dgm:t>
    </dgm:pt>
    <dgm:pt modelId="{A362D3F3-9FC7-44BD-BA7A-E0D06D705AEB}" type="pres">
      <dgm:prSet presAssocID="{0A769F43-490F-4214-B616-C0C745D98AF6}" presName="spacerT" presStyleCnt="0"/>
      <dgm:spPr/>
    </dgm:pt>
    <dgm:pt modelId="{580C93AA-685A-4058-A24E-1388B532284A}" type="pres">
      <dgm:prSet presAssocID="{0A769F43-490F-4214-B616-C0C745D98AF6}" presName="sibTrans" presStyleLbl="sibTrans2D1" presStyleIdx="0" presStyleCnt="3"/>
      <dgm:spPr/>
      <dgm:t>
        <a:bodyPr/>
        <a:lstStyle/>
        <a:p>
          <a:endParaRPr lang="en-TT"/>
        </a:p>
      </dgm:t>
    </dgm:pt>
    <dgm:pt modelId="{19DDC36C-F1FD-4202-8A7C-5FFD650F076F}" type="pres">
      <dgm:prSet presAssocID="{0A769F43-490F-4214-B616-C0C745D98AF6}" presName="spacerB" presStyleCnt="0"/>
      <dgm:spPr/>
    </dgm:pt>
    <dgm:pt modelId="{ABC431B7-A0C1-439E-BDE8-87ED37EAAE5D}" type="pres">
      <dgm:prSet presAssocID="{14EDB227-8F21-40B1-B928-9F55474CB2DB}" presName="node" presStyleLbl="node1" presStyleIdx="1" presStyleCnt="4" custScaleX="197138" custScaleY="191218">
        <dgm:presLayoutVars>
          <dgm:bulletEnabled val="1"/>
        </dgm:presLayoutVars>
      </dgm:prSet>
      <dgm:spPr/>
      <dgm:t>
        <a:bodyPr/>
        <a:lstStyle/>
        <a:p>
          <a:endParaRPr lang="en-TT"/>
        </a:p>
      </dgm:t>
    </dgm:pt>
    <dgm:pt modelId="{C0E22E8B-A136-49E4-9F04-EDB09F756120}" type="pres">
      <dgm:prSet presAssocID="{845BAC5F-A497-4F79-A996-451FBF2F60CD}" presName="spacerT" presStyleCnt="0"/>
      <dgm:spPr/>
    </dgm:pt>
    <dgm:pt modelId="{FE46D31F-6625-4A46-967F-6A77921A81BE}" type="pres">
      <dgm:prSet presAssocID="{845BAC5F-A497-4F79-A996-451FBF2F60CD}" presName="sibTrans" presStyleLbl="sibTrans2D1" presStyleIdx="1" presStyleCnt="3"/>
      <dgm:spPr/>
      <dgm:t>
        <a:bodyPr/>
        <a:lstStyle/>
        <a:p>
          <a:endParaRPr lang="en-TT"/>
        </a:p>
      </dgm:t>
    </dgm:pt>
    <dgm:pt modelId="{C017F0DF-C9DD-406B-B2EC-C42D84A26C63}" type="pres">
      <dgm:prSet presAssocID="{845BAC5F-A497-4F79-A996-451FBF2F60CD}" presName="spacerB" presStyleCnt="0"/>
      <dgm:spPr/>
    </dgm:pt>
    <dgm:pt modelId="{24A73360-8E5B-4BEF-BEE9-BFE21409B440}" type="pres">
      <dgm:prSet presAssocID="{4B318C94-4611-4B06-9776-4721775988EB}" presName="node" presStyleLbl="node1" presStyleIdx="2" presStyleCnt="4" custScaleX="212836" custScaleY="196439">
        <dgm:presLayoutVars>
          <dgm:bulletEnabled val="1"/>
        </dgm:presLayoutVars>
      </dgm:prSet>
      <dgm:spPr/>
      <dgm:t>
        <a:bodyPr/>
        <a:lstStyle/>
        <a:p>
          <a:endParaRPr lang="en-TT"/>
        </a:p>
      </dgm:t>
    </dgm:pt>
    <dgm:pt modelId="{1E9084D5-08CD-4F10-BEBE-F706674E4AE2}" type="pres">
      <dgm:prSet presAssocID="{A7323F34-1B9C-4894-B238-30CDFA77D90C}" presName="sibTransLast" presStyleLbl="sibTrans2D1" presStyleIdx="2" presStyleCnt="3"/>
      <dgm:spPr/>
      <dgm:t>
        <a:bodyPr/>
        <a:lstStyle/>
        <a:p>
          <a:endParaRPr lang="en-TT"/>
        </a:p>
      </dgm:t>
    </dgm:pt>
    <dgm:pt modelId="{E92C3260-F435-4CA2-845A-13630476A285}" type="pres">
      <dgm:prSet presAssocID="{A7323F34-1B9C-4894-B238-30CDFA77D90C}" presName="connectorText" presStyleLbl="sibTrans2D1" presStyleIdx="2" presStyleCnt="3"/>
      <dgm:spPr/>
      <dgm:t>
        <a:bodyPr/>
        <a:lstStyle/>
        <a:p>
          <a:endParaRPr lang="en-TT"/>
        </a:p>
      </dgm:t>
    </dgm:pt>
    <dgm:pt modelId="{20AC42D1-680E-46B1-B604-A51565BE9990}" type="pres">
      <dgm:prSet presAssocID="{A7323F34-1B9C-4894-B238-30CDFA77D90C}" presName="lastNode" presStyleLbl="node1" presStyleIdx="3" presStyleCnt="4" custScaleX="147874" custScaleY="149567">
        <dgm:presLayoutVars>
          <dgm:bulletEnabled val="1"/>
        </dgm:presLayoutVars>
      </dgm:prSet>
      <dgm:spPr/>
      <dgm:t>
        <a:bodyPr/>
        <a:lstStyle/>
        <a:p>
          <a:endParaRPr lang="en-TT"/>
        </a:p>
      </dgm:t>
    </dgm:pt>
  </dgm:ptLst>
  <dgm:cxnLst>
    <dgm:cxn modelId="{8364B673-AE1B-4679-8A51-93FE7008618B}" type="presOf" srcId="{0A769F43-490F-4214-B616-C0C745D98AF6}" destId="{580C93AA-685A-4058-A24E-1388B532284A}" srcOrd="0" destOrd="0" presId="urn:microsoft.com/office/officeart/2005/8/layout/equation2"/>
    <dgm:cxn modelId="{69A2989E-38C7-4AB5-A87B-A26CD8264694}" srcId="{A7323F34-1B9C-4894-B238-30CDFA77D90C}" destId="{02C8DB16-C7ED-43F4-A5F1-0FBE6C4D74F6}" srcOrd="0" destOrd="0" parTransId="{24693255-32C3-4C33-B574-22E46F90F671}" sibTransId="{0A769F43-490F-4214-B616-C0C745D98AF6}"/>
    <dgm:cxn modelId="{0EF6C1D7-8892-456A-A87C-DA5B7734EE6D}" type="presOf" srcId="{E9061B3A-6DF2-4FF3-BA76-DF269D02C8E2}" destId="{E92C3260-F435-4CA2-845A-13630476A285}" srcOrd="1" destOrd="0" presId="urn:microsoft.com/office/officeart/2005/8/layout/equation2"/>
    <dgm:cxn modelId="{5FB97DF7-CA01-44E4-A7FD-1C16F5B5AC18}" type="presOf" srcId="{02C8DB16-C7ED-43F4-A5F1-0FBE6C4D74F6}" destId="{857B37C0-33EB-44CB-B8D3-235FFA3A2861}" srcOrd="0" destOrd="0" presId="urn:microsoft.com/office/officeart/2005/8/layout/equation2"/>
    <dgm:cxn modelId="{2FF9A577-9DF1-4D6A-B91B-486596B99087}" srcId="{A7323F34-1B9C-4894-B238-30CDFA77D90C}" destId="{4B318C94-4611-4B06-9776-4721775988EB}" srcOrd="2" destOrd="0" parTransId="{C14096ED-F634-4F62-AEA6-537D19EBCE50}" sibTransId="{E9061B3A-6DF2-4FF3-BA76-DF269D02C8E2}"/>
    <dgm:cxn modelId="{7ED33F36-CC93-491B-B813-173924236F4D}" type="presOf" srcId="{14EDB227-8F21-40B1-B928-9F55474CB2DB}" destId="{ABC431B7-A0C1-439E-BDE8-87ED37EAAE5D}" srcOrd="0" destOrd="0" presId="urn:microsoft.com/office/officeart/2005/8/layout/equation2"/>
    <dgm:cxn modelId="{F71D13C9-1461-4379-824A-2AC121C2B075}" type="presOf" srcId="{0395FAB8-9D0F-4B97-A799-8286F0861B62}" destId="{20AC42D1-680E-46B1-B604-A51565BE9990}" srcOrd="0" destOrd="0" presId="urn:microsoft.com/office/officeart/2005/8/layout/equation2"/>
    <dgm:cxn modelId="{4B2C8011-7AF4-4558-91DA-900C6B225CEE}" srcId="{A7323F34-1B9C-4894-B238-30CDFA77D90C}" destId="{14EDB227-8F21-40B1-B928-9F55474CB2DB}" srcOrd="1" destOrd="0" parTransId="{34055469-E642-4CF5-AD46-EE2DF7C81FB0}" sibTransId="{845BAC5F-A497-4F79-A996-451FBF2F60CD}"/>
    <dgm:cxn modelId="{CF38D375-4877-427F-96EB-890DB4277B60}" type="presOf" srcId="{845BAC5F-A497-4F79-A996-451FBF2F60CD}" destId="{FE46D31F-6625-4A46-967F-6A77921A81BE}" srcOrd="0" destOrd="0" presId="urn:microsoft.com/office/officeart/2005/8/layout/equation2"/>
    <dgm:cxn modelId="{924CBBBF-4795-4D00-86A1-9E75C096FA11}" type="presOf" srcId="{E9061B3A-6DF2-4FF3-BA76-DF269D02C8E2}" destId="{1E9084D5-08CD-4F10-BEBE-F706674E4AE2}" srcOrd="0" destOrd="0" presId="urn:microsoft.com/office/officeart/2005/8/layout/equation2"/>
    <dgm:cxn modelId="{855EA1B8-D50A-445F-8056-44B6AE556C8B}" type="presOf" srcId="{4B318C94-4611-4B06-9776-4721775988EB}" destId="{24A73360-8E5B-4BEF-BEE9-BFE21409B440}" srcOrd="0" destOrd="0" presId="urn:microsoft.com/office/officeart/2005/8/layout/equation2"/>
    <dgm:cxn modelId="{EDEDB70F-CFF3-416B-9444-CF58826B316B}" type="presOf" srcId="{A7323F34-1B9C-4894-B238-30CDFA77D90C}" destId="{4B2FD704-A1B1-4D90-AD21-F8679B591F45}" srcOrd="0" destOrd="0" presId="urn:microsoft.com/office/officeart/2005/8/layout/equation2"/>
    <dgm:cxn modelId="{E71A0B82-8F9C-49B5-AEE4-09C25930408D}" srcId="{A7323F34-1B9C-4894-B238-30CDFA77D90C}" destId="{0395FAB8-9D0F-4B97-A799-8286F0861B62}" srcOrd="3" destOrd="0" parTransId="{FCEE226C-EAFF-4203-81E0-496BE6A201BA}" sibTransId="{FDCCDC81-E84C-4E7C-B14A-57B6061B528F}"/>
    <dgm:cxn modelId="{7028D02D-E662-4CD5-BCDC-89FE4E7F7A29}" type="presParOf" srcId="{4B2FD704-A1B1-4D90-AD21-F8679B591F45}" destId="{94349BC9-62AF-4CCD-AEB6-F2FD66005171}" srcOrd="0" destOrd="0" presId="urn:microsoft.com/office/officeart/2005/8/layout/equation2"/>
    <dgm:cxn modelId="{E3DF8B7E-4292-426E-9138-C173F2983105}" type="presParOf" srcId="{94349BC9-62AF-4CCD-AEB6-F2FD66005171}" destId="{857B37C0-33EB-44CB-B8D3-235FFA3A2861}" srcOrd="0" destOrd="0" presId="urn:microsoft.com/office/officeart/2005/8/layout/equation2"/>
    <dgm:cxn modelId="{F6E21448-E422-487F-A89A-B830B827A6BD}" type="presParOf" srcId="{94349BC9-62AF-4CCD-AEB6-F2FD66005171}" destId="{A362D3F3-9FC7-44BD-BA7A-E0D06D705AEB}" srcOrd="1" destOrd="0" presId="urn:microsoft.com/office/officeart/2005/8/layout/equation2"/>
    <dgm:cxn modelId="{6A1B0ECA-FC82-4CE6-AFF7-CE2A23C2A8F6}" type="presParOf" srcId="{94349BC9-62AF-4CCD-AEB6-F2FD66005171}" destId="{580C93AA-685A-4058-A24E-1388B532284A}" srcOrd="2" destOrd="0" presId="urn:microsoft.com/office/officeart/2005/8/layout/equation2"/>
    <dgm:cxn modelId="{D76007C7-14FB-46BD-94C0-D18CB7CB0335}" type="presParOf" srcId="{94349BC9-62AF-4CCD-AEB6-F2FD66005171}" destId="{19DDC36C-F1FD-4202-8A7C-5FFD650F076F}" srcOrd="3" destOrd="0" presId="urn:microsoft.com/office/officeart/2005/8/layout/equation2"/>
    <dgm:cxn modelId="{9B9F5A72-6C85-4572-97C7-524FA9BC0969}" type="presParOf" srcId="{94349BC9-62AF-4CCD-AEB6-F2FD66005171}" destId="{ABC431B7-A0C1-439E-BDE8-87ED37EAAE5D}" srcOrd="4" destOrd="0" presId="urn:microsoft.com/office/officeart/2005/8/layout/equation2"/>
    <dgm:cxn modelId="{D891087F-9950-4FE8-886F-ADDF3F001539}" type="presParOf" srcId="{94349BC9-62AF-4CCD-AEB6-F2FD66005171}" destId="{C0E22E8B-A136-49E4-9F04-EDB09F756120}" srcOrd="5" destOrd="0" presId="urn:microsoft.com/office/officeart/2005/8/layout/equation2"/>
    <dgm:cxn modelId="{50D3AA90-8253-41D8-82D8-25E05DBA7B52}" type="presParOf" srcId="{94349BC9-62AF-4CCD-AEB6-F2FD66005171}" destId="{FE46D31F-6625-4A46-967F-6A77921A81BE}" srcOrd="6" destOrd="0" presId="urn:microsoft.com/office/officeart/2005/8/layout/equation2"/>
    <dgm:cxn modelId="{E82E17C8-518D-434D-8F96-543A82FAC96D}" type="presParOf" srcId="{94349BC9-62AF-4CCD-AEB6-F2FD66005171}" destId="{C017F0DF-C9DD-406B-B2EC-C42D84A26C63}" srcOrd="7" destOrd="0" presId="urn:microsoft.com/office/officeart/2005/8/layout/equation2"/>
    <dgm:cxn modelId="{3233A83E-F51D-4364-80AD-8CEBFA50C865}" type="presParOf" srcId="{94349BC9-62AF-4CCD-AEB6-F2FD66005171}" destId="{24A73360-8E5B-4BEF-BEE9-BFE21409B440}" srcOrd="8" destOrd="0" presId="urn:microsoft.com/office/officeart/2005/8/layout/equation2"/>
    <dgm:cxn modelId="{62CB3917-74E2-4ADF-B899-4C2C9F9363E3}" type="presParOf" srcId="{4B2FD704-A1B1-4D90-AD21-F8679B591F45}" destId="{1E9084D5-08CD-4F10-BEBE-F706674E4AE2}" srcOrd="1" destOrd="0" presId="urn:microsoft.com/office/officeart/2005/8/layout/equation2"/>
    <dgm:cxn modelId="{C03AF5E5-B2B2-4878-A8B8-422AEC7F572E}" type="presParOf" srcId="{1E9084D5-08CD-4F10-BEBE-F706674E4AE2}" destId="{E92C3260-F435-4CA2-845A-13630476A285}" srcOrd="0" destOrd="0" presId="urn:microsoft.com/office/officeart/2005/8/layout/equation2"/>
    <dgm:cxn modelId="{9D435DCB-2C15-42E7-BD9C-DE7DB852D3F0}" type="presParOf" srcId="{4B2FD704-A1B1-4D90-AD21-F8679B591F45}" destId="{20AC42D1-680E-46B1-B604-A51565BE999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5F16FB-201A-4BA2-A047-603600041D60}" type="doc">
      <dgm:prSet loTypeId="urn:microsoft.com/office/officeart/2005/8/layout/equation2" loCatId="process" qsTypeId="urn:microsoft.com/office/officeart/2005/8/quickstyle/simple1" qsCatId="simple" csTypeId="urn:microsoft.com/office/officeart/2005/8/colors/colorful4" csCatId="colorful" phldr="1"/>
      <dgm:spPr/>
    </dgm:pt>
    <dgm:pt modelId="{0215A549-A16E-48FB-856B-7DC0C147E365}">
      <dgm:prSet phldrT="[Text]"/>
      <dgm:spPr/>
      <dgm:t>
        <a:bodyPr/>
        <a:lstStyle/>
        <a:p>
          <a:r>
            <a:rPr lang="en-TT" dirty="0" smtClean="0"/>
            <a:t>Selection Criteria</a:t>
          </a:r>
          <a:endParaRPr lang="en-TT" dirty="0"/>
        </a:p>
      </dgm:t>
    </dgm:pt>
    <dgm:pt modelId="{D315D15E-D0EA-4F45-ABA5-A22E42463823}" type="parTrans" cxnId="{6CB2FD3E-6E6D-413A-BB24-3AA6575CD5EF}">
      <dgm:prSet/>
      <dgm:spPr/>
      <dgm:t>
        <a:bodyPr/>
        <a:lstStyle/>
        <a:p>
          <a:endParaRPr lang="en-TT"/>
        </a:p>
      </dgm:t>
    </dgm:pt>
    <dgm:pt modelId="{D5CFAF7A-449F-46F6-98A0-72339D26717B}" type="sibTrans" cxnId="{6CB2FD3E-6E6D-413A-BB24-3AA6575CD5EF}">
      <dgm:prSet/>
      <dgm:spPr/>
      <dgm:t>
        <a:bodyPr/>
        <a:lstStyle/>
        <a:p>
          <a:endParaRPr lang="en-TT"/>
        </a:p>
      </dgm:t>
    </dgm:pt>
    <dgm:pt modelId="{25A4FF0C-2578-4806-BCCB-1CE335F5B71A}">
      <dgm:prSet phldrT="[Text]"/>
      <dgm:spPr/>
      <dgm:t>
        <a:bodyPr/>
        <a:lstStyle/>
        <a:p>
          <a:r>
            <a:rPr lang="en-TT" dirty="0" smtClean="0"/>
            <a:t>Project Scope</a:t>
          </a:r>
          <a:endParaRPr lang="en-TT" dirty="0"/>
        </a:p>
      </dgm:t>
    </dgm:pt>
    <dgm:pt modelId="{6512861D-0F24-4B96-A8B5-1D631DD0ACBF}" type="parTrans" cxnId="{96F2915C-FC51-4981-B644-47B326D85F17}">
      <dgm:prSet/>
      <dgm:spPr/>
      <dgm:t>
        <a:bodyPr/>
        <a:lstStyle/>
        <a:p>
          <a:endParaRPr lang="en-TT"/>
        </a:p>
      </dgm:t>
    </dgm:pt>
    <dgm:pt modelId="{759F881E-1384-4E7B-AA9F-D3DCE37E5EE5}" type="sibTrans" cxnId="{96F2915C-FC51-4981-B644-47B326D85F17}">
      <dgm:prSet/>
      <dgm:spPr/>
      <dgm:t>
        <a:bodyPr/>
        <a:lstStyle/>
        <a:p>
          <a:endParaRPr lang="en-TT"/>
        </a:p>
      </dgm:t>
    </dgm:pt>
    <dgm:pt modelId="{6682E1D7-46BE-45CE-A9A9-AF301BD01AD5}">
      <dgm:prSet phldrT="[Text]"/>
      <dgm:spPr>
        <a:ln>
          <a:prstDash val="sysDash"/>
        </a:ln>
      </dgm:spPr>
      <dgm:t>
        <a:bodyPr/>
        <a:lstStyle/>
        <a:p>
          <a:r>
            <a:rPr lang="en-TT" dirty="0" smtClean="0"/>
            <a:t>In-market Research</a:t>
          </a:r>
          <a:endParaRPr lang="en-TT" dirty="0"/>
        </a:p>
      </dgm:t>
    </dgm:pt>
    <dgm:pt modelId="{B0D414D6-5CC1-493F-B742-EBCB62E8E09A}" type="parTrans" cxnId="{8B38E184-909D-4945-AE6F-479853D2D249}">
      <dgm:prSet/>
      <dgm:spPr/>
      <dgm:t>
        <a:bodyPr/>
        <a:lstStyle/>
        <a:p>
          <a:endParaRPr lang="en-TT"/>
        </a:p>
      </dgm:t>
    </dgm:pt>
    <dgm:pt modelId="{B13BC1ED-7EC6-49A8-8244-36E3870B0227}" type="sibTrans" cxnId="{8B38E184-909D-4945-AE6F-479853D2D249}">
      <dgm:prSet/>
      <dgm:spPr/>
      <dgm:t>
        <a:bodyPr/>
        <a:lstStyle/>
        <a:p>
          <a:endParaRPr lang="en-TT"/>
        </a:p>
      </dgm:t>
    </dgm:pt>
    <dgm:pt modelId="{B4E042FD-82F4-4EFF-96B8-7DCF50EF08CE}">
      <dgm:prSet phldrT="[Text]"/>
      <dgm:spPr/>
      <dgm:t>
        <a:bodyPr/>
        <a:lstStyle/>
        <a:p>
          <a:r>
            <a:rPr lang="en-TT" dirty="0" smtClean="0"/>
            <a:t>16 Export Ready Companies (8G and 8S) </a:t>
          </a:r>
        </a:p>
        <a:p>
          <a:r>
            <a:rPr lang="en-TT" dirty="0" smtClean="0"/>
            <a:t>10 Capacity Building (5G  and 5S) </a:t>
          </a:r>
          <a:endParaRPr lang="en-TT" dirty="0"/>
        </a:p>
      </dgm:t>
    </dgm:pt>
    <dgm:pt modelId="{DB89B35A-98F3-4C31-A1E2-08AAAB2DC975}" type="parTrans" cxnId="{19685FB0-0EE2-4705-8F7A-C257EA2040BA}">
      <dgm:prSet/>
      <dgm:spPr/>
      <dgm:t>
        <a:bodyPr/>
        <a:lstStyle/>
        <a:p>
          <a:endParaRPr lang="en-TT"/>
        </a:p>
      </dgm:t>
    </dgm:pt>
    <dgm:pt modelId="{294991BF-0E09-4740-BDC2-B56E66D2C77A}" type="sibTrans" cxnId="{19685FB0-0EE2-4705-8F7A-C257EA2040BA}">
      <dgm:prSet/>
      <dgm:spPr/>
      <dgm:t>
        <a:bodyPr/>
        <a:lstStyle/>
        <a:p>
          <a:endParaRPr lang="en-TT"/>
        </a:p>
      </dgm:t>
    </dgm:pt>
    <dgm:pt modelId="{FFCFD277-0965-491A-8D1D-FC5639DAA220}" type="pres">
      <dgm:prSet presAssocID="{005F16FB-201A-4BA2-A047-603600041D60}" presName="Name0" presStyleCnt="0">
        <dgm:presLayoutVars>
          <dgm:dir/>
          <dgm:resizeHandles val="exact"/>
        </dgm:presLayoutVars>
      </dgm:prSet>
      <dgm:spPr/>
    </dgm:pt>
    <dgm:pt modelId="{A52873AB-5D4C-427A-ABEF-52114D0F3674}" type="pres">
      <dgm:prSet presAssocID="{005F16FB-201A-4BA2-A047-603600041D60}" presName="vNodes" presStyleCnt="0"/>
      <dgm:spPr/>
    </dgm:pt>
    <dgm:pt modelId="{854B1545-9F1A-4EDA-A438-2A0687732F56}" type="pres">
      <dgm:prSet presAssocID="{0215A549-A16E-48FB-856B-7DC0C147E365}" presName="node" presStyleLbl="node1" presStyleIdx="0" presStyleCnt="4" custScaleX="188448" custScaleY="185009">
        <dgm:presLayoutVars>
          <dgm:bulletEnabled val="1"/>
        </dgm:presLayoutVars>
      </dgm:prSet>
      <dgm:spPr/>
      <dgm:t>
        <a:bodyPr/>
        <a:lstStyle/>
        <a:p>
          <a:endParaRPr lang="en-TT"/>
        </a:p>
      </dgm:t>
    </dgm:pt>
    <dgm:pt modelId="{ABD504F6-22B7-4253-B80F-13AD12B83543}" type="pres">
      <dgm:prSet presAssocID="{D5CFAF7A-449F-46F6-98A0-72339D26717B}" presName="spacerT" presStyleCnt="0"/>
      <dgm:spPr/>
    </dgm:pt>
    <dgm:pt modelId="{2E3628EA-2CBE-4020-BFE4-78FB5318F42A}" type="pres">
      <dgm:prSet presAssocID="{D5CFAF7A-449F-46F6-98A0-72339D26717B}" presName="sibTrans" presStyleLbl="sibTrans2D1" presStyleIdx="0" presStyleCnt="3"/>
      <dgm:spPr/>
      <dgm:t>
        <a:bodyPr/>
        <a:lstStyle/>
        <a:p>
          <a:endParaRPr lang="en-TT"/>
        </a:p>
      </dgm:t>
    </dgm:pt>
    <dgm:pt modelId="{F98E9EA4-2987-40CE-93C7-606FE850A75D}" type="pres">
      <dgm:prSet presAssocID="{D5CFAF7A-449F-46F6-98A0-72339D26717B}" presName="spacerB" presStyleCnt="0"/>
      <dgm:spPr/>
    </dgm:pt>
    <dgm:pt modelId="{95CA2C3C-7ED4-4814-AA9F-0B6C07C46D41}" type="pres">
      <dgm:prSet presAssocID="{25A4FF0C-2578-4806-BCCB-1CE335F5B71A}" presName="node" presStyleLbl="node1" presStyleIdx="1" presStyleCnt="4" custScaleX="188448" custScaleY="185009">
        <dgm:presLayoutVars>
          <dgm:bulletEnabled val="1"/>
        </dgm:presLayoutVars>
      </dgm:prSet>
      <dgm:spPr/>
      <dgm:t>
        <a:bodyPr/>
        <a:lstStyle/>
        <a:p>
          <a:endParaRPr lang="en-TT"/>
        </a:p>
      </dgm:t>
    </dgm:pt>
    <dgm:pt modelId="{7301546A-ABC2-43D2-B04B-B5756E076FD5}" type="pres">
      <dgm:prSet presAssocID="{759F881E-1384-4E7B-AA9F-D3DCE37E5EE5}" presName="spacerT" presStyleCnt="0"/>
      <dgm:spPr/>
    </dgm:pt>
    <dgm:pt modelId="{A1E91E88-0482-4511-8237-F377918209D6}" type="pres">
      <dgm:prSet presAssocID="{759F881E-1384-4E7B-AA9F-D3DCE37E5EE5}" presName="sibTrans" presStyleLbl="sibTrans2D1" presStyleIdx="1" presStyleCnt="3"/>
      <dgm:spPr/>
      <dgm:t>
        <a:bodyPr/>
        <a:lstStyle/>
        <a:p>
          <a:endParaRPr lang="en-TT"/>
        </a:p>
      </dgm:t>
    </dgm:pt>
    <dgm:pt modelId="{54B2AA4F-F31E-48CA-B407-BDF46D902CA2}" type="pres">
      <dgm:prSet presAssocID="{759F881E-1384-4E7B-AA9F-D3DCE37E5EE5}" presName="spacerB" presStyleCnt="0"/>
      <dgm:spPr/>
    </dgm:pt>
    <dgm:pt modelId="{2044C32F-1F3E-4F0A-BB98-652161E96AFA}" type="pres">
      <dgm:prSet presAssocID="{6682E1D7-46BE-45CE-A9A9-AF301BD01AD5}" presName="node" presStyleLbl="node1" presStyleIdx="2" presStyleCnt="4" custScaleX="188448" custScaleY="185009">
        <dgm:presLayoutVars>
          <dgm:bulletEnabled val="1"/>
        </dgm:presLayoutVars>
      </dgm:prSet>
      <dgm:spPr/>
      <dgm:t>
        <a:bodyPr/>
        <a:lstStyle/>
        <a:p>
          <a:endParaRPr lang="en-TT"/>
        </a:p>
      </dgm:t>
    </dgm:pt>
    <dgm:pt modelId="{7B45C25F-0474-4053-BE08-23C7AF2B98D3}" type="pres">
      <dgm:prSet presAssocID="{005F16FB-201A-4BA2-A047-603600041D60}" presName="sibTransLast" presStyleLbl="sibTrans2D1" presStyleIdx="2" presStyleCnt="3"/>
      <dgm:spPr/>
      <dgm:t>
        <a:bodyPr/>
        <a:lstStyle/>
        <a:p>
          <a:endParaRPr lang="en-TT"/>
        </a:p>
      </dgm:t>
    </dgm:pt>
    <dgm:pt modelId="{F7E069E7-7A43-467D-B81C-AB488BC4120C}" type="pres">
      <dgm:prSet presAssocID="{005F16FB-201A-4BA2-A047-603600041D60}" presName="connectorText" presStyleLbl="sibTrans2D1" presStyleIdx="2" presStyleCnt="3"/>
      <dgm:spPr/>
      <dgm:t>
        <a:bodyPr/>
        <a:lstStyle/>
        <a:p>
          <a:endParaRPr lang="en-TT"/>
        </a:p>
      </dgm:t>
    </dgm:pt>
    <dgm:pt modelId="{271223E9-BE2F-429E-866F-C41692C21C77}" type="pres">
      <dgm:prSet presAssocID="{005F16FB-201A-4BA2-A047-603600041D60}" presName="lastNode" presStyleLbl="node1" presStyleIdx="3" presStyleCnt="4" custScaleX="194843" custScaleY="183640">
        <dgm:presLayoutVars>
          <dgm:bulletEnabled val="1"/>
        </dgm:presLayoutVars>
      </dgm:prSet>
      <dgm:spPr/>
      <dgm:t>
        <a:bodyPr/>
        <a:lstStyle/>
        <a:p>
          <a:endParaRPr lang="en-TT"/>
        </a:p>
      </dgm:t>
    </dgm:pt>
  </dgm:ptLst>
  <dgm:cxnLst>
    <dgm:cxn modelId="{96F2915C-FC51-4981-B644-47B326D85F17}" srcId="{005F16FB-201A-4BA2-A047-603600041D60}" destId="{25A4FF0C-2578-4806-BCCB-1CE335F5B71A}" srcOrd="1" destOrd="0" parTransId="{6512861D-0F24-4B96-A8B5-1D631DD0ACBF}" sibTransId="{759F881E-1384-4E7B-AA9F-D3DCE37E5EE5}"/>
    <dgm:cxn modelId="{6CB2FD3E-6E6D-413A-BB24-3AA6575CD5EF}" srcId="{005F16FB-201A-4BA2-A047-603600041D60}" destId="{0215A549-A16E-48FB-856B-7DC0C147E365}" srcOrd="0" destOrd="0" parTransId="{D315D15E-D0EA-4F45-ABA5-A22E42463823}" sibTransId="{D5CFAF7A-449F-46F6-98A0-72339D26717B}"/>
    <dgm:cxn modelId="{AFDD802F-4C23-4AFE-8E7D-6C40A2341C6B}" type="presOf" srcId="{0215A549-A16E-48FB-856B-7DC0C147E365}" destId="{854B1545-9F1A-4EDA-A438-2A0687732F56}" srcOrd="0" destOrd="0" presId="urn:microsoft.com/office/officeart/2005/8/layout/equation2"/>
    <dgm:cxn modelId="{A06F8327-ABB0-4961-B982-B75464D43A9F}" type="presOf" srcId="{B4E042FD-82F4-4EFF-96B8-7DCF50EF08CE}" destId="{271223E9-BE2F-429E-866F-C41692C21C77}" srcOrd="0" destOrd="0" presId="urn:microsoft.com/office/officeart/2005/8/layout/equation2"/>
    <dgm:cxn modelId="{0596F2F2-505C-4FE2-8F11-E20F0F95F35C}" type="presOf" srcId="{6682E1D7-46BE-45CE-A9A9-AF301BD01AD5}" destId="{2044C32F-1F3E-4F0A-BB98-652161E96AFA}" srcOrd="0" destOrd="0" presId="urn:microsoft.com/office/officeart/2005/8/layout/equation2"/>
    <dgm:cxn modelId="{7CBF0156-CBCA-4D3C-A816-D1D51313E8F6}" type="presOf" srcId="{B13BC1ED-7EC6-49A8-8244-36E3870B0227}" destId="{F7E069E7-7A43-467D-B81C-AB488BC4120C}" srcOrd="1" destOrd="0" presId="urn:microsoft.com/office/officeart/2005/8/layout/equation2"/>
    <dgm:cxn modelId="{19685FB0-0EE2-4705-8F7A-C257EA2040BA}" srcId="{005F16FB-201A-4BA2-A047-603600041D60}" destId="{B4E042FD-82F4-4EFF-96B8-7DCF50EF08CE}" srcOrd="3" destOrd="0" parTransId="{DB89B35A-98F3-4C31-A1E2-08AAAB2DC975}" sibTransId="{294991BF-0E09-4740-BDC2-B56E66D2C77A}"/>
    <dgm:cxn modelId="{95E563CE-11A2-45F2-895E-AF487E362C02}" type="presOf" srcId="{B13BC1ED-7EC6-49A8-8244-36E3870B0227}" destId="{7B45C25F-0474-4053-BE08-23C7AF2B98D3}" srcOrd="0" destOrd="0" presId="urn:microsoft.com/office/officeart/2005/8/layout/equation2"/>
    <dgm:cxn modelId="{C166BA4F-F0B7-4F31-A6F6-551C3728AB26}" type="presOf" srcId="{005F16FB-201A-4BA2-A047-603600041D60}" destId="{FFCFD277-0965-491A-8D1D-FC5639DAA220}" srcOrd="0" destOrd="0" presId="urn:microsoft.com/office/officeart/2005/8/layout/equation2"/>
    <dgm:cxn modelId="{5164C21D-0237-4BBB-AED6-781173441314}" type="presOf" srcId="{25A4FF0C-2578-4806-BCCB-1CE335F5B71A}" destId="{95CA2C3C-7ED4-4814-AA9F-0B6C07C46D41}" srcOrd="0" destOrd="0" presId="urn:microsoft.com/office/officeart/2005/8/layout/equation2"/>
    <dgm:cxn modelId="{BAD7C470-ECCE-49F8-BCE9-AF2629A41F5D}" type="presOf" srcId="{D5CFAF7A-449F-46F6-98A0-72339D26717B}" destId="{2E3628EA-2CBE-4020-BFE4-78FB5318F42A}" srcOrd="0" destOrd="0" presId="urn:microsoft.com/office/officeart/2005/8/layout/equation2"/>
    <dgm:cxn modelId="{1DB9CE1F-61D7-437D-B99C-4CAB3FDC4F95}" type="presOf" srcId="{759F881E-1384-4E7B-AA9F-D3DCE37E5EE5}" destId="{A1E91E88-0482-4511-8237-F377918209D6}" srcOrd="0" destOrd="0" presId="urn:microsoft.com/office/officeart/2005/8/layout/equation2"/>
    <dgm:cxn modelId="{8B38E184-909D-4945-AE6F-479853D2D249}" srcId="{005F16FB-201A-4BA2-A047-603600041D60}" destId="{6682E1D7-46BE-45CE-A9A9-AF301BD01AD5}" srcOrd="2" destOrd="0" parTransId="{B0D414D6-5CC1-493F-B742-EBCB62E8E09A}" sibTransId="{B13BC1ED-7EC6-49A8-8244-36E3870B0227}"/>
    <dgm:cxn modelId="{C1485AD8-8021-4198-955E-7EB323C8AB0C}" type="presParOf" srcId="{FFCFD277-0965-491A-8D1D-FC5639DAA220}" destId="{A52873AB-5D4C-427A-ABEF-52114D0F3674}" srcOrd="0" destOrd="0" presId="urn:microsoft.com/office/officeart/2005/8/layout/equation2"/>
    <dgm:cxn modelId="{1649D9FE-50CA-4CD4-9151-CA86FE1EDEEE}" type="presParOf" srcId="{A52873AB-5D4C-427A-ABEF-52114D0F3674}" destId="{854B1545-9F1A-4EDA-A438-2A0687732F56}" srcOrd="0" destOrd="0" presId="urn:microsoft.com/office/officeart/2005/8/layout/equation2"/>
    <dgm:cxn modelId="{1FBE27B5-32AB-41D9-96AE-38BB13401C23}" type="presParOf" srcId="{A52873AB-5D4C-427A-ABEF-52114D0F3674}" destId="{ABD504F6-22B7-4253-B80F-13AD12B83543}" srcOrd="1" destOrd="0" presId="urn:microsoft.com/office/officeart/2005/8/layout/equation2"/>
    <dgm:cxn modelId="{3F5395B5-EAE8-453B-8FAA-0A5DBFD8EE76}" type="presParOf" srcId="{A52873AB-5D4C-427A-ABEF-52114D0F3674}" destId="{2E3628EA-2CBE-4020-BFE4-78FB5318F42A}" srcOrd="2" destOrd="0" presId="urn:microsoft.com/office/officeart/2005/8/layout/equation2"/>
    <dgm:cxn modelId="{9DF11A02-DFD8-429F-BFED-A4CFD0B29BB7}" type="presParOf" srcId="{A52873AB-5D4C-427A-ABEF-52114D0F3674}" destId="{F98E9EA4-2987-40CE-93C7-606FE850A75D}" srcOrd="3" destOrd="0" presId="urn:microsoft.com/office/officeart/2005/8/layout/equation2"/>
    <dgm:cxn modelId="{CFF6C0F2-F79A-4A97-8A3B-7C0D176579F5}" type="presParOf" srcId="{A52873AB-5D4C-427A-ABEF-52114D0F3674}" destId="{95CA2C3C-7ED4-4814-AA9F-0B6C07C46D41}" srcOrd="4" destOrd="0" presId="urn:microsoft.com/office/officeart/2005/8/layout/equation2"/>
    <dgm:cxn modelId="{769D7D8D-DD59-4537-B236-F125439A7147}" type="presParOf" srcId="{A52873AB-5D4C-427A-ABEF-52114D0F3674}" destId="{7301546A-ABC2-43D2-B04B-B5756E076FD5}" srcOrd="5" destOrd="0" presId="urn:microsoft.com/office/officeart/2005/8/layout/equation2"/>
    <dgm:cxn modelId="{15E8ED71-4E53-4F45-9F0E-D16241736B93}" type="presParOf" srcId="{A52873AB-5D4C-427A-ABEF-52114D0F3674}" destId="{A1E91E88-0482-4511-8237-F377918209D6}" srcOrd="6" destOrd="0" presId="urn:microsoft.com/office/officeart/2005/8/layout/equation2"/>
    <dgm:cxn modelId="{326D7308-9E98-4128-A9B0-C71942F47C7E}" type="presParOf" srcId="{A52873AB-5D4C-427A-ABEF-52114D0F3674}" destId="{54B2AA4F-F31E-48CA-B407-BDF46D902CA2}" srcOrd="7" destOrd="0" presId="urn:microsoft.com/office/officeart/2005/8/layout/equation2"/>
    <dgm:cxn modelId="{BBA69088-0C6A-48C7-9AEB-89330E935325}" type="presParOf" srcId="{A52873AB-5D4C-427A-ABEF-52114D0F3674}" destId="{2044C32F-1F3E-4F0A-BB98-652161E96AFA}" srcOrd="8" destOrd="0" presId="urn:microsoft.com/office/officeart/2005/8/layout/equation2"/>
    <dgm:cxn modelId="{0F60FA13-1483-4399-B839-0D355DC6CDC9}" type="presParOf" srcId="{FFCFD277-0965-491A-8D1D-FC5639DAA220}" destId="{7B45C25F-0474-4053-BE08-23C7AF2B98D3}" srcOrd="1" destOrd="0" presId="urn:microsoft.com/office/officeart/2005/8/layout/equation2"/>
    <dgm:cxn modelId="{CD93D7BF-BCE7-49C0-9632-6291C3680CAF}" type="presParOf" srcId="{7B45C25F-0474-4053-BE08-23C7AF2B98D3}" destId="{F7E069E7-7A43-467D-B81C-AB488BC4120C}" srcOrd="0" destOrd="0" presId="urn:microsoft.com/office/officeart/2005/8/layout/equation2"/>
    <dgm:cxn modelId="{D1762AC9-D16F-4C6D-A951-6444E8878560}" type="presParOf" srcId="{FFCFD277-0965-491A-8D1D-FC5639DAA220}" destId="{271223E9-BE2F-429E-866F-C41692C21C7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A4D99-AF46-4BC1-8F25-3911FFA1D722}" type="datetimeFigureOut">
              <a:rPr lang="en-TT"/>
              <a:pPr>
                <a:defRPr/>
              </a:pPr>
              <a:t>11/04/2017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C6317-5234-43A0-BCAC-EC71468A6C89}" type="slidenum">
              <a:rPr lang="en-TT"/>
              <a:pPr>
                <a:defRPr/>
              </a:pPr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68468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D9162-44B3-4046-B554-41BD031218F1}" type="datetimeFigureOut">
              <a:rPr lang="en-TT"/>
              <a:pPr>
                <a:defRPr/>
              </a:pPr>
              <a:t>11/04/2017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0E506-9A40-4218-8338-710B1C9891FB}" type="slidenum">
              <a:rPr lang="en-TT"/>
              <a:pPr>
                <a:defRPr/>
              </a:pPr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375626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7F398-A47A-4AB7-A978-0C07510A518B}" type="datetimeFigureOut">
              <a:rPr lang="en-TT"/>
              <a:pPr>
                <a:defRPr/>
              </a:pPr>
              <a:t>11/04/2017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165F5-BFB5-4264-8F30-83D50E1816E3}" type="slidenum">
              <a:rPr lang="en-TT"/>
              <a:pPr>
                <a:defRPr/>
              </a:pPr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31166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51668-E7AC-49FB-A384-F086DED43D5E}" type="datetimeFigureOut">
              <a:rPr lang="en-TT"/>
              <a:pPr>
                <a:defRPr/>
              </a:pPr>
              <a:t>11/04/2017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74A54-DC46-43A4-8863-1AA2489FD027}" type="slidenum">
              <a:rPr lang="en-TT"/>
              <a:pPr>
                <a:defRPr/>
              </a:pPr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423064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AB56B-37CE-4929-A0EF-4AA37F14581D}" type="datetimeFigureOut">
              <a:rPr lang="en-TT"/>
              <a:pPr>
                <a:defRPr/>
              </a:pPr>
              <a:t>11/04/2017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A8AE-A071-4B99-B610-9AF201F2C8AC}" type="slidenum">
              <a:rPr lang="en-TT"/>
              <a:pPr>
                <a:defRPr/>
              </a:pPr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41832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400D3-2D0B-43A6-AC2C-72FFA0B8A6A6}" type="datetimeFigureOut">
              <a:rPr lang="en-TT"/>
              <a:pPr>
                <a:defRPr/>
              </a:pPr>
              <a:t>11/04/2017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42F90-C5A7-488A-854C-09F7B10F0DD6}" type="slidenum">
              <a:rPr lang="en-TT"/>
              <a:pPr>
                <a:defRPr/>
              </a:pPr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83167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12464-C5F0-4A53-8B66-A50BB8BCCBAA}" type="datetimeFigureOut">
              <a:rPr lang="en-TT"/>
              <a:pPr>
                <a:defRPr/>
              </a:pPr>
              <a:t>11/04/2017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2EB1F-4662-4A84-A16C-6507E1FD83B0}" type="slidenum">
              <a:rPr lang="en-TT"/>
              <a:pPr>
                <a:defRPr/>
              </a:pPr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55591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CDFF-1463-4690-8BBE-DFBCB96A9138}" type="datetimeFigureOut">
              <a:rPr lang="en-TT"/>
              <a:pPr>
                <a:defRPr/>
              </a:pPr>
              <a:t>11/04/2017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367F0-ABB3-4EE9-BFDC-1BDB534B39E8}" type="slidenum">
              <a:rPr lang="en-TT"/>
              <a:pPr>
                <a:defRPr/>
              </a:pPr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91571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02585-4D81-49FD-AB7C-D48CDA3BA8E2}" type="datetimeFigureOut">
              <a:rPr lang="en-TT"/>
              <a:pPr>
                <a:defRPr/>
              </a:pPr>
              <a:t>11/04/2017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6FF6D-8EA2-4B77-AA9B-35A1224E3891}" type="slidenum">
              <a:rPr lang="en-TT"/>
              <a:pPr>
                <a:defRPr/>
              </a:pPr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0840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AE3F1-39F5-4284-B867-A8405C6E45CC}" type="datetimeFigureOut">
              <a:rPr lang="en-TT"/>
              <a:pPr>
                <a:defRPr/>
              </a:pPr>
              <a:t>11/04/2017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706C9-9D8C-48E0-A5FD-5DFFB15A902A}" type="slidenum">
              <a:rPr lang="en-TT"/>
              <a:pPr>
                <a:defRPr/>
              </a:pPr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695038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T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8DC0A-BB36-4C2B-A5C5-B78453B2AB62}" type="datetimeFigureOut">
              <a:rPr lang="en-TT"/>
              <a:pPr>
                <a:defRPr/>
              </a:pPr>
              <a:t>11/04/2017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38B08-CDB1-4069-92D9-7C1835A4F3AB}" type="slidenum">
              <a:rPr lang="en-TT"/>
              <a:pPr>
                <a:defRPr/>
              </a:pPr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86495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TT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TT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AB3F0D-220D-4D42-8E7A-C31B3C05EB6D}" type="datetimeFigureOut">
              <a:rPr lang="en-TT"/>
              <a:pPr>
                <a:defRPr/>
              </a:pPr>
              <a:t>11/04/2017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9D32D9-F6EC-42A9-B178-53119BBCCEFA}" type="slidenum">
              <a:rPr lang="en-TT"/>
              <a:pPr>
                <a:defRPr/>
              </a:pPr>
              <a:t>‹#›</a:t>
            </a:fld>
            <a:endParaRPr lang="en-T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914400" y="1358900"/>
            <a:ext cx="10363200" cy="1470025"/>
          </a:xfrm>
        </p:spPr>
        <p:txBody>
          <a:bodyPr/>
          <a:lstStyle/>
          <a:p>
            <a:pPr eaLnBrk="1" hangingPunct="1"/>
            <a:r>
              <a:rPr lang="en-TT" altLang="en-US" smtClean="0"/>
              <a:t>Market Survey Findings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41675"/>
            <a:ext cx="8534400" cy="1752600"/>
          </a:xfrm>
        </p:spPr>
        <p:txBody>
          <a:bodyPr rtlCol="0">
            <a:normAutofit fontScale="92500"/>
          </a:bodyPr>
          <a:lstStyle/>
          <a:p>
            <a:pPr>
              <a:defRPr/>
            </a:pPr>
            <a:r>
              <a:rPr lang="en-GB" b="1" dirty="0">
                <a:solidFill>
                  <a:schemeClr val="tx1"/>
                </a:solidFill>
              </a:rPr>
              <a:t>“INCREASING TRADE WITH THE EUROPEAN UNION”</a:t>
            </a:r>
            <a:endParaRPr lang="en-TT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>Hilton </a:t>
            </a:r>
            <a:r>
              <a:rPr lang="en-GB" dirty="0">
                <a:solidFill>
                  <a:schemeClr val="tx1"/>
                </a:solidFill>
              </a:rPr>
              <a:t>Trinidad &amp; Conference Centre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Wednesday 23</a:t>
            </a:r>
            <a:r>
              <a:rPr lang="en-GB" baseline="30000" dirty="0">
                <a:solidFill>
                  <a:schemeClr val="tx1"/>
                </a:solidFill>
              </a:rPr>
              <a:t>rd</a:t>
            </a:r>
            <a:r>
              <a:rPr lang="en-GB" dirty="0">
                <a:solidFill>
                  <a:schemeClr val="tx1"/>
                </a:solidFill>
              </a:rPr>
              <a:t> November, 2016 </a:t>
            </a:r>
            <a:endParaRPr lang="en-TT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T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altLang="en-US" smtClean="0"/>
              <a:t>Major Highlights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altLang="en-US" smtClean="0"/>
              <a:t>Market Research Training </a:t>
            </a:r>
          </a:p>
          <a:p>
            <a:r>
              <a:rPr lang="en-TT" altLang="en-US" smtClean="0"/>
              <a:t>14 export dashboards completed </a:t>
            </a:r>
          </a:p>
          <a:p>
            <a:r>
              <a:rPr lang="en-TT" altLang="en-US" smtClean="0"/>
              <a:t>Review of Market Information from Trade Map, Euromonitor, CBI Netherlands and EU Helpdesk.</a:t>
            </a:r>
          </a:p>
          <a:p>
            <a:r>
              <a:rPr lang="en-TT" altLang="en-US" smtClean="0"/>
              <a:t>Market Survey to France (Lyon and Lille), Netherlands (Rotterdam and Amsterdam) and United Kingdom (London)</a:t>
            </a:r>
          </a:p>
          <a:p>
            <a:r>
              <a:rPr lang="en-TT" altLang="en-US" smtClean="0"/>
              <a:t>Key contacts gathered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pPr eaLnBrk="1" hangingPunct="1"/>
            <a:r>
              <a:rPr lang="en-TT" altLang="en-US" b="1" smtClean="0"/>
              <a:t>Clusters</a:t>
            </a:r>
            <a:endParaRPr lang="en-TT" alt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09600" y="966788"/>
            <a:ext cx="10972800" cy="4525962"/>
          </a:xfrm>
        </p:spPr>
        <p:txBody>
          <a:bodyPr/>
          <a:lstStyle/>
          <a:p>
            <a:pPr eaLnBrk="1" hangingPunct="1"/>
            <a:r>
              <a:rPr lang="en-TT" altLang="en-US" smtClean="0"/>
              <a:t>The region of Rhone-Alpes is the second richest in France and 8</a:t>
            </a:r>
            <a:r>
              <a:rPr lang="en-TT" altLang="en-US" baseline="30000" smtClean="0"/>
              <a:t>th</a:t>
            </a:r>
            <a:r>
              <a:rPr lang="en-TT" altLang="en-US" smtClean="0"/>
              <a:t> richest in Europe. All of its industries are arranged into clusters.</a:t>
            </a:r>
          </a:p>
          <a:p>
            <a:pPr eaLnBrk="1" hangingPunct="1"/>
            <a:r>
              <a:rPr lang="en-TT" altLang="en-US" smtClean="0"/>
              <a:t>30 clusters comprising of companies, universities, laboratories and institutions, all geared towards developing and enhancing innovative projects which boost employment and competitiveness.</a:t>
            </a:r>
          </a:p>
          <a:p>
            <a:pPr eaLnBrk="1" hangingPunct="1"/>
            <a:r>
              <a:rPr lang="en-TT" altLang="en-US" smtClean="0"/>
              <a:t>Driving and supporting these market oriented clusters are research oriented competitiveness poles.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19113" y="0"/>
            <a:ext cx="10972800" cy="1143000"/>
          </a:xfrm>
        </p:spPr>
        <p:txBody>
          <a:bodyPr/>
          <a:lstStyle/>
          <a:p>
            <a:pPr eaLnBrk="1" hangingPunct="1"/>
            <a:r>
              <a:rPr lang="en-TT" altLang="en-US" b="1" smtClean="0"/>
              <a:t>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3" y="1033463"/>
            <a:ext cx="1097280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TT" dirty="0" smtClean="0"/>
              <a:t>Negative connotations </a:t>
            </a:r>
            <a:r>
              <a:rPr lang="en-TT" dirty="0" smtClean="0">
                <a:sym typeface="Wingdings" panose="05000000000000000000" pitchFamily="2" charset="2"/>
              </a:rPr>
              <a:t> Strategy of mutual benefit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TT" dirty="0" smtClean="0">
              <a:sym typeface="Wingdings" panose="05000000000000000000" pitchFamily="2" charset="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TT" dirty="0" smtClean="0">
              <a:sym typeface="Wingdings" panose="05000000000000000000" pitchFamily="2" charset="2"/>
            </a:endParaRPr>
          </a:p>
        </p:txBody>
      </p:sp>
      <p:pic>
        <p:nvPicPr>
          <p:cNvPr id="23556" name="Picture 2" descr="https://encrypted-tbn2.gstatic.com/images?q=tbn:ANd9GcS2kBDVj91CrHp7uKzObj7P9QUCRMru5U3J23XPxwVj2Xax8x6a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1760538"/>
            <a:ext cx="2187575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1760538"/>
            <a:ext cx="2306637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4"/>
          <p:cNvSpPr txBox="1">
            <a:spLocks noChangeArrowheads="1"/>
          </p:cNvSpPr>
          <p:nvPr/>
        </p:nvSpPr>
        <p:spPr bwMode="auto">
          <a:xfrm>
            <a:off x="658813" y="5297488"/>
            <a:ext cx="11010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TT" altLang="en-US" sz="2800"/>
              <a:t>The important principle guiding these networks is credibility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5613" y="2078038"/>
            <a:ext cx="10972800" cy="1143000"/>
          </a:xfrm>
        </p:spPr>
        <p:txBody>
          <a:bodyPr/>
          <a:lstStyle/>
          <a:p>
            <a:pPr eaLnBrk="1" hangingPunct="1"/>
            <a:r>
              <a:rPr lang="en-TT" altLang="en-US" sz="5400" smtClean="0"/>
              <a:t>GOODS SURVEY FINDINGS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TT" altLang="en-US" smtClean="0"/>
              <a:t>UNITED KINGDOM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09600" y="1277938"/>
            <a:ext cx="10972800" cy="4525962"/>
          </a:xfrm>
        </p:spPr>
        <p:txBody>
          <a:bodyPr/>
          <a:lstStyle/>
          <a:p>
            <a:pPr eaLnBrk="1" hangingPunct="1"/>
            <a:r>
              <a:rPr lang="en-TT" altLang="en-US" smtClean="0"/>
              <a:t>The United Kingdom is the biggest market for Caribbean Foods and seems to be a natural starting point for food companies trying to enter Europe</a:t>
            </a:r>
          </a:p>
          <a:p>
            <a:pPr eaLnBrk="1" hangingPunct="1"/>
            <a:r>
              <a:rPr lang="en-TT" altLang="en-US" smtClean="0"/>
              <a:t>Caribbean products are grouped with African products to create an African-Caribbean category. </a:t>
            </a:r>
          </a:p>
          <a:p>
            <a:pPr eaLnBrk="1" hangingPunct="1"/>
            <a:r>
              <a:rPr lang="en-TT" altLang="en-US" smtClean="0"/>
              <a:t>Grace Kennedy is the major importer of Caribbean products. Other players include Wanis, Dees Imports, East End and KTC. </a:t>
            </a:r>
          </a:p>
          <a:p>
            <a:pPr eaLnBrk="1" hangingPunct="1"/>
            <a:r>
              <a:rPr lang="en-TT" altLang="en-US" smtClean="0"/>
              <a:t>The market is not just London. Birmingham, Manchester, Wales, Ireland and Scotland.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960" y="-59959"/>
            <a:ext cx="9144000" cy="554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433359">
            <a:off x="5023025" y="-197111"/>
            <a:ext cx="7120328" cy="572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flipV="1">
            <a:off x="4122295" y="5486399"/>
            <a:ext cx="5456420" cy="2113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66706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6550" y="0"/>
            <a:ext cx="5505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8"/>
          <a:stretch/>
        </p:blipFill>
        <p:spPr bwMode="auto">
          <a:xfrm>
            <a:off x="5141626" y="-14990"/>
            <a:ext cx="7050374" cy="687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1838" y="0"/>
            <a:ext cx="38496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7038" y="0"/>
            <a:ext cx="4033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TT" altLang="en-US" smtClean="0"/>
              <a:t>Alternative Channel</a:t>
            </a:r>
          </a:p>
        </p:txBody>
      </p:sp>
      <p:pic>
        <p:nvPicPr>
          <p:cNvPr id="30723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600" y="1030288"/>
            <a:ext cx="11479213" cy="582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47700" y="1962150"/>
            <a:ext cx="10972800" cy="1143000"/>
          </a:xfrm>
        </p:spPr>
        <p:txBody>
          <a:bodyPr/>
          <a:lstStyle/>
          <a:p>
            <a:pPr eaLnBrk="1" hangingPunct="1"/>
            <a:r>
              <a:rPr lang="en-TT" altLang="en-US" sz="5400" smtClean="0"/>
              <a:t>SELECTING MARKETS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pPr eaLnBrk="1" hangingPunct="1"/>
            <a:r>
              <a:rPr lang="en-TT" altLang="en-US" smtClean="0"/>
              <a:t>NETHERLANDS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609600" y="1023938"/>
            <a:ext cx="10972800" cy="4525962"/>
          </a:xfrm>
        </p:spPr>
        <p:txBody>
          <a:bodyPr/>
          <a:lstStyle/>
          <a:p>
            <a:pPr eaLnBrk="1" hangingPunct="1"/>
            <a:r>
              <a:rPr lang="en-TT" altLang="en-US" smtClean="0"/>
              <a:t>There is a growing trend towards global foods as more people from the Netherlands are travelling and being exposed to new foods. </a:t>
            </a:r>
          </a:p>
          <a:p>
            <a:pPr eaLnBrk="1" hangingPunct="1"/>
            <a:r>
              <a:rPr lang="en-TT" altLang="en-US" smtClean="0"/>
              <a:t>There has also been an influx of immigrants</a:t>
            </a:r>
          </a:p>
          <a:p>
            <a:pPr eaLnBrk="1" hangingPunct="1"/>
            <a:r>
              <a:rPr lang="en-TT" altLang="en-US" smtClean="0"/>
              <a:t>Diaspora demand has been falling as the generations increase. </a:t>
            </a:r>
          </a:p>
          <a:p>
            <a:pPr eaLnBrk="1" hangingPunct="1"/>
            <a:r>
              <a:rPr lang="en-TT" altLang="en-US" smtClean="0"/>
              <a:t>Increasing demand for ready to eat meals.</a:t>
            </a:r>
          </a:p>
          <a:p>
            <a:pPr eaLnBrk="1" hangingPunct="1"/>
            <a:r>
              <a:rPr lang="en-TT" altLang="en-US" smtClean="0"/>
              <a:t>Consumers demanding products differently – Smaller bottle sizes, more variety, convenience etc. </a:t>
            </a:r>
          </a:p>
          <a:p>
            <a:pPr eaLnBrk="1" hangingPunct="1"/>
            <a:r>
              <a:rPr lang="en-TT" altLang="en-US" smtClean="0"/>
              <a:t>Customers do not see origin countries just ‘Caribbean’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2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50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09600" y="-90488"/>
            <a:ext cx="10972800" cy="1143001"/>
          </a:xfrm>
        </p:spPr>
        <p:txBody>
          <a:bodyPr/>
          <a:lstStyle/>
          <a:p>
            <a:pPr eaLnBrk="1" hangingPunct="1"/>
            <a:r>
              <a:rPr lang="en-TT" altLang="en-US" smtClean="0"/>
              <a:t>SAFE’S ENTRY STRATEGY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09600" y="917575"/>
            <a:ext cx="10972800" cy="5392738"/>
          </a:xfrm>
        </p:spPr>
        <p:txBody>
          <a:bodyPr/>
          <a:lstStyle/>
          <a:p>
            <a:r>
              <a:rPr lang="en-GB" altLang="en-US" smtClean="0"/>
              <a:t>Specific supermarkets within the Caribbean areas were targeted to build up a substantial client base. </a:t>
            </a:r>
          </a:p>
          <a:p>
            <a:r>
              <a:rPr lang="en-GB" altLang="en-US" smtClean="0"/>
              <a:t>This helped to make the products known in the market.</a:t>
            </a:r>
          </a:p>
          <a:p>
            <a:r>
              <a:rPr lang="en-GB" altLang="en-US" smtClean="0"/>
              <a:t>When the company reached about 60 clients it became easier to negotiate with the supermarket chains. </a:t>
            </a:r>
            <a:endParaRPr lang="en-TT" altLang="en-US" smtClean="0"/>
          </a:p>
          <a:p>
            <a:r>
              <a:rPr lang="en-GB" altLang="en-US" smtClean="0"/>
              <a:t>What happened is the supermarket chains took note of the products and contacted SAFE rather than the other way around.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50875" y="6350"/>
            <a:ext cx="10972800" cy="1143000"/>
          </a:xfrm>
        </p:spPr>
        <p:txBody>
          <a:bodyPr/>
          <a:lstStyle/>
          <a:p>
            <a:r>
              <a:rPr lang="en-TT" altLang="en-US" smtClean="0"/>
              <a:t>Challenges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296863" y="942975"/>
            <a:ext cx="11680825" cy="4525963"/>
          </a:xfrm>
        </p:spPr>
        <p:txBody>
          <a:bodyPr/>
          <a:lstStyle/>
          <a:p>
            <a:pPr eaLnBrk="1" hangingPunct="1"/>
            <a:r>
              <a:rPr lang="en-TT" altLang="en-US" sz="2800" smtClean="0"/>
              <a:t>Caribbean products are growing in popularity and are more noticed by regulatory authorities. (ISO and HACCP)</a:t>
            </a:r>
          </a:p>
          <a:p>
            <a:pPr eaLnBrk="1" hangingPunct="1"/>
            <a:r>
              <a:rPr lang="en-TT" altLang="en-US" sz="2800" smtClean="0"/>
              <a:t>The is growing competition from other Caribbean Exporters particularly Jamaica.</a:t>
            </a:r>
          </a:p>
          <a:p>
            <a:pPr eaLnBrk="1" hangingPunct="1"/>
            <a:r>
              <a:rPr lang="en-TT" altLang="en-US" sz="2800" smtClean="0"/>
              <a:t>Replication of Caribbean products eg. Reggae Reggae Sauce and Tropical Sun</a:t>
            </a:r>
          </a:p>
          <a:p>
            <a:pPr eaLnBrk="1" hangingPunct="1"/>
            <a:r>
              <a:rPr lang="en-TT" altLang="en-US" sz="2800" smtClean="0"/>
              <a:t>Diaspora demand is falling due to increase generations (2</a:t>
            </a:r>
            <a:r>
              <a:rPr lang="en-TT" altLang="en-US" sz="2800" baseline="30000" smtClean="0"/>
              <a:t>nd</a:t>
            </a:r>
            <a:r>
              <a:rPr lang="en-TT" altLang="en-US" sz="2800" smtClean="0"/>
              <a:t> and 3</a:t>
            </a:r>
            <a:r>
              <a:rPr lang="en-TT" altLang="en-US" sz="2800" baseline="30000" smtClean="0"/>
              <a:t>rd</a:t>
            </a:r>
            <a:r>
              <a:rPr lang="en-TT" altLang="en-US" sz="2800" smtClean="0"/>
              <a:t>)</a:t>
            </a:r>
          </a:p>
          <a:p>
            <a:pPr eaLnBrk="1" hangingPunct="1"/>
            <a:r>
              <a:rPr lang="en-TT" altLang="en-US" sz="2800" smtClean="0"/>
              <a:t>Packaging – Barcodes, Shelf Ready, Attention Grabbing, Smaller Sizes.</a:t>
            </a:r>
          </a:p>
          <a:p>
            <a:pPr eaLnBrk="1" hangingPunct="1"/>
            <a:r>
              <a:rPr lang="en-TT" altLang="en-US" sz="2800" smtClean="0"/>
              <a:t>Exporters sometimes focus on selling and not on building brands.</a:t>
            </a:r>
          </a:p>
          <a:p>
            <a:endParaRPr lang="en-TT" altLang="en-US" sz="280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09600" y="-141288"/>
            <a:ext cx="10972800" cy="1143001"/>
          </a:xfrm>
        </p:spPr>
        <p:txBody>
          <a:bodyPr/>
          <a:lstStyle/>
          <a:p>
            <a:r>
              <a:rPr lang="en-TT" altLang="en-US" smtClean="0"/>
              <a:t>Recommendations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609600" y="892175"/>
            <a:ext cx="10972800" cy="4525963"/>
          </a:xfrm>
        </p:spPr>
        <p:txBody>
          <a:bodyPr/>
          <a:lstStyle/>
          <a:p>
            <a:r>
              <a:rPr lang="en-TT" altLang="en-US" smtClean="0"/>
              <a:t>If operating in the Caribbean channels products need to be Caribbean and  not look US/European. </a:t>
            </a:r>
          </a:p>
          <a:p>
            <a:r>
              <a:rPr lang="en-TT" altLang="en-US" smtClean="0"/>
              <a:t>Better distributor relationships which involve brand building, clear KPIs and customer feedback.</a:t>
            </a:r>
          </a:p>
          <a:p>
            <a:r>
              <a:rPr lang="en-TT" altLang="en-US" smtClean="0"/>
              <a:t>Standards, Packaging and labelling, USPs, Product sizes should be included in exporters’ plans and budgets as they become increasingly relevant.</a:t>
            </a:r>
          </a:p>
          <a:p>
            <a:r>
              <a:rPr lang="en-TT" altLang="en-US" smtClean="0"/>
              <a:t>UK and Netherlands are the top destinations for Caribbean products due to geographic concentration of consumers. France does not yet seem to have the critical mass.</a:t>
            </a:r>
          </a:p>
          <a:p>
            <a:endParaRPr lang="en-TT" altLang="en-US" smtClean="0"/>
          </a:p>
          <a:p>
            <a:endParaRPr lang="en-TT" altLang="en-US" smtClean="0"/>
          </a:p>
          <a:p>
            <a:endParaRPr lang="en-TT" altLang="en-US" smtClean="0"/>
          </a:p>
          <a:p>
            <a:endParaRPr lang="en-TT" altLang="en-US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47700" y="2065338"/>
            <a:ext cx="10972800" cy="1143000"/>
          </a:xfrm>
        </p:spPr>
        <p:txBody>
          <a:bodyPr/>
          <a:lstStyle/>
          <a:p>
            <a:r>
              <a:rPr lang="en-TT" altLang="en-US" sz="5400" smtClean="0"/>
              <a:t>SERVICES SURVEY FINDINGS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61950" y="-95250"/>
            <a:ext cx="10972800" cy="1143000"/>
          </a:xfrm>
        </p:spPr>
        <p:txBody>
          <a:bodyPr/>
          <a:lstStyle/>
          <a:p>
            <a:r>
              <a:rPr lang="en-TT" altLang="en-US" smtClean="0"/>
              <a:t>France  - Fashion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668338" y="842963"/>
            <a:ext cx="10972800" cy="4525962"/>
          </a:xfrm>
        </p:spPr>
        <p:txBody>
          <a:bodyPr/>
          <a:lstStyle/>
          <a:p>
            <a:r>
              <a:rPr lang="en-TT" altLang="en-US" smtClean="0"/>
              <a:t>Many of the new designers are being launched from Incubators and Accelerators</a:t>
            </a:r>
          </a:p>
          <a:p>
            <a:r>
              <a:rPr lang="en-TT" altLang="en-US" smtClean="0"/>
              <a:t>The up and coming designers face the same problems which our designers face like adequately dealing with the business side. </a:t>
            </a:r>
          </a:p>
          <a:p>
            <a:r>
              <a:rPr lang="en-TT" altLang="en-US" smtClean="0"/>
              <a:t>Huge possibilities for co-creation and partnerships between local and French designers</a:t>
            </a:r>
          </a:p>
          <a:p>
            <a:r>
              <a:rPr lang="en-TT" altLang="en-US" smtClean="0"/>
              <a:t>The formula for creating new designers seem to be a good one based on a national average of 50% conversion of ideas to businesses in incubators.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Times New Roman" panose="02020603050405020304" pitchFamily="18" charset="0"/>
              </a:rPr>
              <a:t>Case Study</a:t>
            </a:r>
            <a:br>
              <a:rPr lang="en-US" altLang="en-US" smtClean="0">
                <a:cs typeface="Times New Roman" panose="02020603050405020304" pitchFamily="18" charset="0"/>
              </a:rPr>
            </a:br>
            <a:r>
              <a:rPr lang="en-US" altLang="en-US" smtClean="0">
                <a:cs typeface="Times New Roman" panose="02020603050405020304" pitchFamily="18" charset="0"/>
              </a:rPr>
              <a:t>Village des Createurs, Rhone Alpes</a:t>
            </a:r>
            <a:endParaRPr lang="en-US" alt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703388"/>
            <a:ext cx="10972800" cy="452596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Non-Profit with many major industry players on their Board of Directors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cs typeface="Times New Roman" panose="02020603050405020304" pitchFamily="18" charset="0"/>
              </a:rPr>
              <a:t> Platform for designers to develop and </a:t>
            </a:r>
            <a:r>
              <a:rPr lang="en-US" dirty="0" err="1" smtClean="0">
                <a:cs typeface="Times New Roman" panose="02020603050405020304" pitchFamily="18" charset="0"/>
              </a:rPr>
              <a:t>commercialise</a:t>
            </a:r>
            <a:r>
              <a:rPr lang="en-US" dirty="0" smtClean="0">
                <a:cs typeface="Times New Roman" panose="02020603050405020304" pitchFamily="18" charset="0"/>
              </a:rPr>
              <a:t> lines – idea to business conversion rate above national average 65% (national average 50%)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cs typeface="Times New Roman" panose="02020603050405020304" pitchFamily="18" charset="0"/>
              </a:rPr>
              <a:t> Provides work and retail space for three (3) years and vigorously monitors their production and progress.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cs typeface="Times New Roman" panose="02020603050405020304" pitchFamily="18" charset="0"/>
              </a:rPr>
              <a:t>Annual evaluations on progress.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3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6900"/>
            <a:ext cx="121920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03600"/>
            <a:ext cx="121920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88988" y="-273050"/>
            <a:ext cx="10972800" cy="1143000"/>
          </a:xfrm>
        </p:spPr>
        <p:txBody>
          <a:bodyPr/>
          <a:lstStyle/>
          <a:p>
            <a:pPr eaLnBrk="1" hangingPunct="1"/>
            <a:r>
              <a:rPr lang="en-TT" altLang="en-US" smtClean="0"/>
              <a:t>Selection Criteria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50975" y="771525"/>
          <a:ext cx="9648825" cy="6080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413"/>
                <a:gridCol w="4824413"/>
              </a:tblGrid>
              <a:tr h="540906">
                <a:tc>
                  <a:txBody>
                    <a:bodyPr/>
                    <a:lstStyle/>
                    <a:p>
                      <a:r>
                        <a:rPr lang="en-TT" sz="2400" dirty="0" smtClean="0"/>
                        <a:t>Quantitative</a:t>
                      </a:r>
                      <a:r>
                        <a:rPr lang="en-TT" sz="2400" baseline="0" dirty="0" smtClean="0"/>
                        <a:t> Criteria</a:t>
                      </a:r>
                      <a:endParaRPr lang="en-TT" sz="2400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r>
                        <a:rPr lang="en-TT" sz="2400" dirty="0" smtClean="0"/>
                        <a:t>Qualitative Criteria</a:t>
                      </a:r>
                      <a:endParaRPr lang="en-TT" sz="2400" dirty="0"/>
                    </a:p>
                  </a:txBody>
                  <a:tcPr marL="91444" marR="91444" marT="45723" marB="45723"/>
                </a:tc>
              </a:tr>
              <a:tr h="822975">
                <a:tc>
                  <a:txBody>
                    <a:bodyPr/>
                    <a:lstStyle/>
                    <a:p>
                      <a:r>
                        <a:rPr lang="en-TT" sz="2400" dirty="0" smtClean="0"/>
                        <a:t>Value of Global Imports from</a:t>
                      </a:r>
                      <a:r>
                        <a:rPr lang="en-TT" sz="2400" baseline="0" dirty="0" smtClean="0"/>
                        <a:t> product list</a:t>
                      </a:r>
                      <a:endParaRPr lang="en-TT" sz="2400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r>
                        <a:rPr lang="en-TT" sz="2400" dirty="0" smtClean="0"/>
                        <a:t>Familiarity with culture</a:t>
                      </a:r>
                      <a:endParaRPr lang="en-TT" sz="2400" dirty="0"/>
                    </a:p>
                  </a:txBody>
                  <a:tcPr marL="91444" marR="91444" marT="45723" marB="45723"/>
                </a:tc>
              </a:tr>
              <a:tr h="822975">
                <a:tc>
                  <a:txBody>
                    <a:bodyPr/>
                    <a:lstStyle/>
                    <a:p>
                      <a:r>
                        <a:rPr lang="en-TT" sz="2400" dirty="0" smtClean="0"/>
                        <a:t>Growth in Global Imports from product list</a:t>
                      </a:r>
                      <a:endParaRPr lang="en-TT" sz="2400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r>
                        <a:rPr lang="en-TT" sz="2400" dirty="0" smtClean="0"/>
                        <a:t>Diaspora presence</a:t>
                      </a:r>
                      <a:endParaRPr lang="en-TT" sz="2400" dirty="0"/>
                    </a:p>
                  </a:txBody>
                  <a:tcPr marL="91444" marR="91444" marT="45723" marB="45723"/>
                </a:tc>
              </a:tr>
              <a:tr h="11887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T" sz="2400" dirty="0" smtClean="0"/>
                        <a:t>Value of Imports from Trinidad and Tobago</a:t>
                      </a:r>
                    </a:p>
                    <a:p>
                      <a:endParaRPr lang="en-TT" sz="2400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r>
                        <a:rPr lang="en-TT" sz="2400" dirty="0" smtClean="0"/>
                        <a:t>In-Market Support </a:t>
                      </a:r>
                      <a:endParaRPr lang="en-TT" sz="2400" dirty="0"/>
                    </a:p>
                  </a:txBody>
                  <a:tcPr marL="91444" marR="91444" marT="45723" marB="45723"/>
                </a:tc>
              </a:tr>
              <a:tr h="540906">
                <a:tc>
                  <a:txBody>
                    <a:bodyPr/>
                    <a:lstStyle/>
                    <a:p>
                      <a:r>
                        <a:rPr lang="en-TT" sz="2400" dirty="0" smtClean="0"/>
                        <a:t># Trading</a:t>
                      </a:r>
                      <a:r>
                        <a:rPr lang="en-TT" sz="2400" baseline="0" dirty="0" smtClean="0"/>
                        <a:t> partners</a:t>
                      </a:r>
                      <a:endParaRPr lang="en-TT" sz="2400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r>
                        <a:rPr lang="en-TT" sz="2400" dirty="0" smtClean="0"/>
                        <a:t>Prior Work in Market</a:t>
                      </a:r>
                      <a:endParaRPr lang="en-TT" sz="2400" dirty="0"/>
                    </a:p>
                  </a:txBody>
                  <a:tcPr marL="91444" marR="91444" marT="45723" marB="45723"/>
                </a:tc>
              </a:tr>
              <a:tr h="540906">
                <a:tc>
                  <a:txBody>
                    <a:bodyPr/>
                    <a:lstStyle/>
                    <a:p>
                      <a:r>
                        <a:rPr lang="en-TT" sz="2400" dirty="0" smtClean="0"/>
                        <a:t>GDP Growth</a:t>
                      </a:r>
                      <a:endParaRPr lang="en-TT" sz="2400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r>
                        <a:rPr lang="en-TT" sz="2400" dirty="0" smtClean="0"/>
                        <a:t>Opportunities</a:t>
                      </a:r>
                      <a:r>
                        <a:rPr lang="en-TT" sz="2400" baseline="0" dirty="0" smtClean="0"/>
                        <a:t> for Services Exports </a:t>
                      </a:r>
                      <a:endParaRPr lang="en-TT" sz="2400" dirty="0"/>
                    </a:p>
                  </a:txBody>
                  <a:tcPr marL="91444" marR="91444" marT="45723" marB="45723"/>
                </a:tc>
              </a:tr>
              <a:tr h="540906">
                <a:tc>
                  <a:txBody>
                    <a:bodyPr/>
                    <a:lstStyle/>
                    <a:p>
                      <a:r>
                        <a:rPr lang="en-TT" sz="2400" dirty="0" smtClean="0"/>
                        <a:t>Inflation</a:t>
                      </a:r>
                      <a:endParaRPr lang="en-TT" sz="2400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endParaRPr lang="en-TT" sz="2400" dirty="0"/>
                    </a:p>
                  </a:txBody>
                  <a:tcPr marL="91444" marR="91444" marT="45723" marB="45723"/>
                </a:tc>
              </a:tr>
              <a:tr h="540906">
                <a:tc>
                  <a:txBody>
                    <a:bodyPr/>
                    <a:lstStyle/>
                    <a:p>
                      <a:r>
                        <a:rPr lang="en-TT" sz="2400" dirty="0" smtClean="0"/>
                        <a:t>Unemployment</a:t>
                      </a:r>
                      <a:endParaRPr lang="en-TT" sz="2400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endParaRPr lang="en-TT" sz="2400" dirty="0"/>
                    </a:p>
                  </a:txBody>
                  <a:tcPr marL="91444" marR="91444" marT="45723" marB="45723"/>
                </a:tc>
              </a:tr>
              <a:tr h="540906">
                <a:tc>
                  <a:txBody>
                    <a:bodyPr/>
                    <a:lstStyle/>
                    <a:p>
                      <a:r>
                        <a:rPr lang="en-TT" sz="2400" dirty="0" smtClean="0"/>
                        <a:t>Debt</a:t>
                      </a:r>
                      <a:endParaRPr lang="en-TT" sz="2400" dirty="0"/>
                    </a:p>
                  </a:txBody>
                  <a:tcPr marL="91444" marR="91444" marT="45723" marB="45723"/>
                </a:tc>
                <a:tc>
                  <a:txBody>
                    <a:bodyPr/>
                    <a:lstStyle/>
                    <a:p>
                      <a:endParaRPr lang="en-TT" sz="2400" dirty="0"/>
                    </a:p>
                  </a:txBody>
                  <a:tcPr marL="91444" marR="91444" marT="45723" marB="4572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Times New Roman" panose="02020603050405020304" pitchFamily="18" charset="0"/>
              </a:rPr>
              <a:t>Netherlands - Fashion</a:t>
            </a:r>
            <a:endParaRPr lang="en-US" altLang="en-US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Cities of Amsterdam and Rotterdam branding itself as young, vibrant and design-oriented cities;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cs typeface="Times New Roman" panose="02020603050405020304" pitchFamily="18" charset="0"/>
              </a:rPr>
              <a:t>Dutch people like the story. How was the product made? Who you are and why you are in business?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cs typeface="Times New Roman" panose="02020603050405020304" pitchFamily="18" charset="0"/>
              </a:rPr>
              <a:t>High Social Media Usage particularly Instagram among small designers for marketing of new designs and generation of sales.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Times New Roman" panose="02020603050405020304" pitchFamily="18" charset="0"/>
              </a:rPr>
              <a:t>Case Study</a:t>
            </a:r>
            <a:br>
              <a:rPr lang="en-US" altLang="en-US" smtClean="0">
                <a:cs typeface="Times New Roman" panose="02020603050405020304" pitchFamily="18" charset="0"/>
              </a:rPr>
            </a:br>
            <a:r>
              <a:rPr lang="en-US" altLang="en-US" sz="4000" smtClean="0">
                <a:cs typeface="Times New Roman" panose="02020603050405020304" pitchFamily="18" charset="0"/>
              </a:rPr>
              <a:t>Pole de Pixel - France</a:t>
            </a:r>
            <a:endParaRPr lang="en-US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Pole de Pixel established in 2009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 Home to 110 companies and 660 employees in the Amination value chain with a physical office and production space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 Home to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Imaginove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, a Animation cluster that connected all players withi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 the value chain to one another for training, development and project execution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Companies supply services to large companies like UBISOFT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Competitions which encourage companies to team up to bid on projects.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8068" y="1"/>
            <a:ext cx="100648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4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altLang="en-US" smtClean="0">
                <a:cs typeface="Times New Roman" panose="02020603050405020304" pitchFamily="18" charset="0"/>
              </a:rPr>
              <a:t>Challenges </a:t>
            </a:r>
            <a:endParaRPr lang="en-US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303338"/>
            <a:ext cx="10972800" cy="452596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High level of differentiation required for market entry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The quality for products are high and should be consistent across  all units.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Getting your products into boutiques may be quite difficult.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Language can be a huge barrier particularly in the animation industry where creative thoughts have to be explained.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Sometimes creativity has to be sacrificed in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favour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 of smaller ‘routine’ jobs in a project.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US" dirty="0" smtClean="0">
              <a:solidFill>
                <a:schemeClr val="tx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US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altLang="en-US" smtClean="0"/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44600"/>
            <a:ext cx="10972800" cy="45259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Ensure that the quality and production is worked out prior to participation in Fashion Shows.</a:t>
            </a: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Greater use of well developed websites with ecommerce facilities and social media to push companies and products.</a:t>
            </a: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Review the websites for the incubators highlighted to get insights into designs and prices.</a:t>
            </a: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Explore some of the networks and contacts in the market to see what is possible.</a:t>
            </a:r>
          </a:p>
          <a:p>
            <a:pPr>
              <a:defRPr/>
            </a:pPr>
            <a:endParaRPr lang="en-US" dirty="0" smtClean="0">
              <a:solidFill>
                <a:schemeClr val="tx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endParaRPr lang="en-T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pPr eaLnBrk="1" hangingPunct="1"/>
            <a:r>
              <a:rPr lang="en-TT" altLang="en-US" smtClean="0"/>
              <a:t>Markets Selected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940158" y="1143000"/>
          <a:ext cx="9632681" cy="554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74688" y="2335213"/>
            <a:ext cx="10972800" cy="1143000"/>
          </a:xfrm>
        </p:spPr>
        <p:txBody>
          <a:bodyPr/>
          <a:lstStyle/>
          <a:p>
            <a:pPr eaLnBrk="1" hangingPunct="1"/>
            <a:r>
              <a:rPr lang="en-TT" altLang="en-US" sz="5400" smtClean="0"/>
              <a:t>SELECTING COMPANIES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TT" altLang="en-US" smtClean="0"/>
              <a:t>Selection Criteria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TT" altLang="en-US" smtClean="0"/>
              <a:t>Success in Domestic Market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TT" altLang="en-US" smtClean="0"/>
              <a:t>Internationally Competitive Products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TT" altLang="en-US" smtClean="0"/>
              <a:t>Willingness and Ability to Adapt Products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TT" altLang="en-US" smtClean="0"/>
              <a:t>Production Capacity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TT" altLang="en-US" smtClean="0"/>
              <a:t>Staff Experience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TT" altLang="en-US" smtClean="0"/>
              <a:t>Financial Soundness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TT" altLang="en-US" smtClean="0"/>
              <a:t>Project Scope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TT" altLang="en-US" smtClean="0"/>
              <a:t>Approximately 30% of the Participating Tier 2 and Tier 3 enterprises are women-owned/led</a:t>
            </a:r>
          </a:p>
          <a:p>
            <a:pPr eaLnBrk="1" hangingPunct="1"/>
            <a:r>
              <a:rPr lang="en-TT" altLang="en-US" smtClean="0"/>
              <a:t>Approximately 30% are rural-based MSMEs (YTEPP, Export Centres and Tobago)</a:t>
            </a:r>
          </a:p>
          <a:p>
            <a:pPr eaLnBrk="1" hangingPunct="1"/>
            <a:r>
              <a:rPr lang="en-TT" altLang="en-US" smtClean="0"/>
              <a:t>Representation of Goods and Services Companies </a:t>
            </a:r>
          </a:p>
          <a:p>
            <a:pPr eaLnBrk="1" hangingPunct="1"/>
            <a:r>
              <a:rPr lang="en-TT" altLang="en-US" smtClean="0"/>
              <a:t>Mixture of companies which export ready and those which require capacity building</a:t>
            </a:r>
          </a:p>
          <a:p>
            <a:pPr eaLnBrk="1" hangingPunct="1"/>
            <a:endParaRPr lang="en-TT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55638" y="11113"/>
            <a:ext cx="10972800" cy="1143000"/>
          </a:xfrm>
        </p:spPr>
        <p:txBody>
          <a:bodyPr/>
          <a:lstStyle/>
          <a:p>
            <a:pPr eaLnBrk="1" hangingPunct="1"/>
            <a:r>
              <a:rPr lang="en-TT" altLang="en-US" smtClean="0"/>
              <a:t>Companies Selected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674055" y="1026943"/>
          <a:ext cx="9330005" cy="5617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TT" altLang="en-US" smtClean="0"/>
              <a:t>Objectives of the Mission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TT" altLang="en-US" smtClean="0"/>
              <a:t>Attain information which can assist participants’ in achieving their objectives for the project.</a:t>
            </a:r>
          </a:p>
          <a:p>
            <a:pPr eaLnBrk="1" hangingPunct="1"/>
            <a:r>
              <a:rPr lang="en-TT" altLang="en-US" smtClean="0"/>
              <a:t>Explore the possibility of co-creation as an alternative to ‘traditional’ market entry.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porT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xporTT" id="{A6492449-1965-49EE-83A6-D8EC11E75DC3}" vid="{5BE2076C-CC85-4899-B39F-F5A07E03461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exporTT</Template>
  <TotalTime>1159</TotalTime>
  <Words>1145</Words>
  <Application>Microsoft Office PowerPoint</Application>
  <PresentationFormat>Widescreen</PresentationFormat>
  <Paragraphs>128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exporTT</vt:lpstr>
      <vt:lpstr>Market Survey Findings </vt:lpstr>
      <vt:lpstr>SELECTING MARKETS </vt:lpstr>
      <vt:lpstr>Selection Criteria </vt:lpstr>
      <vt:lpstr>Markets Selected </vt:lpstr>
      <vt:lpstr>SELECTING COMPANIES</vt:lpstr>
      <vt:lpstr>Selection Criteria</vt:lpstr>
      <vt:lpstr>Project Scope </vt:lpstr>
      <vt:lpstr>Companies Selected </vt:lpstr>
      <vt:lpstr>Objectives of the Mission</vt:lpstr>
      <vt:lpstr>Major Highlights</vt:lpstr>
      <vt:lpstr>Clusters</vt:lpstr>
      <vt:lpstr>Networks</vt:lpstr>
      <vt:lpstr>GOODS SURVEY FINDINGS</vt:lpstr>
      <vt:lpstr>UNITED KINGDOM</vt:lpstr>
      <vt:lpstr>PowerPoint Presentation</vt:lpstr>
      <vt:lpstr>PowerPoint Presentation</vt:lpstr>
      <vt:lpstr>PowerPoint Presentation</vt:lpstr>
      <vt:lpstr>PowerPoint Presentation</vt:lpstr>
      <vt:lpstr>Alternative Channel</vt:lpstr>
      <vt:lpstr>NETHERLANDS</vt:lpstr>
      <vt:lpstr>PowerPoint Presentation</vt:lpstr>
      <vt:lpstr>SAFE’S ENTRY STRATEGY</vt:lpstr>
      <vt:lpstr>Challenges</vt:lpstr>
      <vt:lpstr>Recommendations</vt:lpstr>
      <vt:lpstr>SERVICES SURVEY FINDINGS</vt:lpstr>
      <vt:lpstr>France  - Fashion</vt:lpstr>
      <vt:lpstr>Case Study Village des Createurs, Rhone Alpes</vt:lpstr>
      <vt:lpstr>PowerPoint Presentation</vt:lpstr>
      <vt:lpstr>PowerPoint Presentation</vt:lpstr>
      <vt:lpstr>Netherlands - Fashion</vt:lpstr>
      <vt:lpstr>Case Study Pole de Pixel - France</vt:lpstr>
      <vt:lpstr>PowerPoint Presentation</vt:lpstr>
      <vt:lpstr>Challenges </vt:lpstr>
      <vt:lpstr>Recommendations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Dhanraj Harrypersad</dc:creator>
  <cp:lastModifiedBy>Renee Solomon</cp:lastModifiedBy>
  <cp:revision>46</cp:revision>
  <dcterms:created xsi:type="dcterms:W3CDTF">2016-11-07T12:53:47Z</dcterms:created>
  <dcterms:modified xsi:type="dcterms:W3CDTF">2017-04-11T19:53:08Z</dcterms:modified>
</cp:coreProperties>
</file>