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75" r:id="rId14"/>
    <p:sldId id="276" r:id="rId15"/>
    <p:sldId id="283" r:id="rId16"/>
    <p:sldId id="287" r:id="rId17"/>
    <p:sldId id="282" r:id="rId18"/>
    <p:sldId id="280" r:id="rId19"/>
    <p:sldId id="267" r:id="rId20"/>
    <p:sldId id="278" r:id="rId21"/>
    <p:sldId id="271" r:id="rId22"/>
    <p:sldId id="279" r:id="rId23"/>
    <p:sldId id="286" r:id="rId24"/>
    <p:sldId id="289" r:id="rId25"/>
    <p:sldId id="272" r:id="rId26"/>
    <p:sldId id="290" r:id="rId27"/>
    <p:sldId id="268" r:id="rId28"/>
    <p:sldId id="269" r:id="rId29"/>
    <p:sldId id="285" r:id="rId30"/>
    <p:sldId id="28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494" y="9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3E4EE-EC7C-47E8-8515-F2944466B135}" type="datetimeFigureOut">
              <a:rPr lang="en-GB" smtClean="0"/>
              <a:t>22/04/2016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6E4E0-A1B9-4EFA-9B03-82ECC93BC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4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Fit 4 Europe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Market Scoping Mission </a:t>
            </a:r>
          </a:p>
          <a:p>
            <a:r>
              <a:rPr lang="en-GB">
                <a:solidFill>
                  <a:schemeClr val="tx1"/>
                </a:solidFill>
              </a:rPr>
              <a:t>March 13</a:t>
            </a:r>
            <a:r>
              <a:rPr lang="en-GB" baseline="30000">
                <a:solidFill>
                  <a:schemeClr val="tx1"/>
                </a:solidFill>
              </a:rPr>
              <a:t>th</a:t>
            </a:r>
            <a:r>
              <a:rPr lang="en-GB">
                <a:solidFill>
                  <a:schemeClr val="tx1"/>
                </a:solidFill>
              </a:rPr>
              <a:t>-23rd </a:t>
            </a:r>
            <a:r>
              <a:rPr lang="en-GB" dirty="0">
                <a:solidFill>
                  <a:schemeClr val="tx1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9261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043" y="692738"/>
            <a:ext cx="8878957" cy="5176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			 WANIS International Foods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13.30			Dees Imports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16.30			Rococo Chocolates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			Andrew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Ramroop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  			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Winfresh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Ltd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			London College of Fashion / Centre for Fashion Enterprise     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			Trinidad and Tobago High Commission</a:t>
            </a:r>
          </a:p>
        </p:txBody>
      </p:sp>
    </p:spTree>
    <p:extLst>
      <p:ext uri="{BB962C8B-B14F-4D97-AF65-F5344CB8AC3E}">
        <p14:creationId xmlns:p14="http://schemas.microsoft.com/office/powerpoint/2010/main" val="23120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524000" y="2571744"/>
            <a:ext cx="9144000" cy="13572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024034" y="264318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E8A"/>
                </a:solidFill>
              </a:rPr>
              <a:t>                       </a:t>
            </a:r>
            <a:r>
              <a:rPr lang="en-GB" dirty="0" smtClean="0">
                <a:solidFill>
                  <a:srgbClr val="FF0000"/>
                </a:solidFill>
              </a:rPr>
              <a:t>Findings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  <p:pic>
        <p:nvPicPr>
          <p:cNvPr id="10" name="Picture 9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1342" y="1012874"/>
            <a:ext cx="7216726" cy="5022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82351" y="1842868"/>
            <a:ext cx="503623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Next Steps</a:t>
            </a:r>
          </a:p>
          <a:p>
            <a:pPr algn="ctr"/>
            <a:endParaRPr lang="en-GB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 smtClean="0"/>
              <a:t>The ‘so what ?’review </a:t>
            </a:r>
            <a:endParaRPr lang="en-GB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/>
              <a:t>Confirm objectives and goals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/>
              <a:t>EU Export Plan Summary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/>
              <a:t>Mission Preparation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/>
              <a:t>Roles and responsibilities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/>
              <a:t>Play </a:t>
            </a:r>
            <a:r>
              <a:rPr lang="en-GB" sz="2400" dirty="0" smtClean="0"/>
              <a:t>Book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400" dirty="0" smtClean="0"/>
              <a:t>Pitch</a:t>
            </a:r>
            <a:endParaRPr lang="en-GB" sz="2400" dirty="0"/>
          </a:p>
          <a:p>
            <a:pPr algn="ctr"/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1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607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  <p:pic>
        <p:nvPicPr>
          <p:cNvPr id="9" name="Picture 8" descr="MSI for desk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17" y="2214554"/>
            <a:ext cx="2502087" cy="11210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2926" y="3429001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9020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Fit 4 Europe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Co-creation </a:t>
            </a:r>
          </a:p>
          <a:p>
            <a:r>
              <a:rPr lang="en-GB" dirty="0">
                <a:solidFill>
                  <a:schemeClr val="tx1"/>
                </a:solidFill>
              </a:rPr>
              <a:t>April 25th 2016</a:t>
            </a:r>
          </a:p>
        </p:txBody>
      </p:sp>
    </p:spTree>
    <p:extLst>
      <p:ext uri="{BB962C8B-B14F-4D97-AF65-F5344CB8AC3E}">
        <p14:creationId xmlns:p14="http://schemas.microsoft.com/office/powerpoint/2010/main" val="360756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678" y="2478157"/>
            <a:ext cx="996563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Fit  4 Europe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  </a:t>
            </a:r>
            <a:endParaRPr lang="en-GB" sz="3200" dirty="0" smtClean="0"/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Capacity-building   </a:t>
            </a:r>
            <a:r>
              <a:rPr lang="en-GB" sz="3200" dirty="0" smtClean="0"/>
              <a:t>Connections     Co-creation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6035" y="1113183"/>
            <a:ext cx="769951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endParaRPr lang="en-GB" sz="3200" dirty="0"/>
          </a:p>
          <a:p>
            <a:pPr algn="ctr"/>
            <a:endParaRPr lang="en-GB" sz="3200" dirty="0" smtClean="0"/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‘’ </a:t>
            </a:r>
            <a:r>
              <a:rPr lang="en-GB" sz="3200" dirty="0" smtClean="0"/>
              <a:t>What did most people have in common?’’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9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9843" y="622852"/>
            <a:ext cx="1113182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</a:rPr>
              <a:t>Megatrends</a:t>
            </a:r>
            <a:endParaRPr lang="en-GB" sz="3200" dirty="0">
              <a:solidFill>
                <a:srgbClr val="FF0000"/>
              </a:solidFill>
            </a:endParaRPr>
          </a:p>
          <a:p>
            <a:pPr algn="ctr"/>
            <a:r>
              <a:rPr lang="en-GB" sz="3200" dirty="0"/>
              <a:t>                                                        </a:t>
            </a:r>
          </a:p>
          <a:p>
            <a:pPr algn="ctr"/>
            <a:r>
              <a:rPr lang="en-GB" sz="3200" dirty="0" smtClean="0"/>
              <a:t>Cloud –based cooperation                                                      </a:t>
            </a:r>
            <a:endParaRPr lang="en-GB" sz="3200" dirty="0"/>
          </a:p>
          <a:p>
            <a:pPr algn="ctr"/>
            <a:r>
              <a:rPr lang="en-GB" sz="3200" dirty="0"/>
              <a:t>                                                              </a:t>
            </a:r>
          </a:p>
          <a:p>
            <a:pPr algn="ctr"/>
            <a:r>
              <a:rPr lang="en-GB" sz="3200" dirty="0"/>
              <a:t>Talent into turnover </a:t>
            </a:r>
          </a:p>
          <a:p>
            <a:pPr algn="ctr"/>
            <a:r>
              <a:rPr lang="en-GB" sz="3200" dirty="0"/>
              <a:t>                                                                          Convergence</a:t>
            </a:r>
          </a:p>
          <a:p>
            <a:pPr algn="ctr"/>
            <a:r>
              <a:rPr lang="en-GB" sz="3200" dirty="0"/>
              <a:t>                                                                       </a:t>
            </a:r>
          </a:p>
          <a:p>
            <a:pPr algn="ctr"/>
            <a:r>
              <a:rPr lang="en-GB" sz="3200" dirty="0"/>
              <a:t>Sharing </a:t>
            </a:r>
            <a:r>
              <a:rPr lang="en-GB" sz="3200" dirty="0" smtClean="0"/>
              <a:t>economy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Co-creation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854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661" y="940904"/>
            <a:ext cx="975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pPr algn="ctr"/>
            <a:r>
              <a:rPr lang="en-GB" sz="3200" b="1" dirty="0"/>
              <a:t>Global Enterprises</a:t>
            </a:r>
            <a:endParaRPr lang="en-GB" sz="3200" dirty="0"/>
          </a:p>
          <a:p>
            <a:pPr algn="ctr"/>
            <a:r>
              <a:rPr lang="en-GB" sz="3200" dirty="0"/>
              <a:t>                             </a:t>
            </a:r>
          </a:p>
          <a:p>
            <a:pPr algn="ctr"/>
            <a:r>
              <a:rPr lang="en-GB" sz="3200" dirty="0"/>
              <a:t>A new phenomenon built on co-creation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0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60722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524000" y="-71462"/>
            <a:ext cx="9144000" cy="135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952596" y="14285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E8A"/>
                </a:solidFill>
              </a:rPr>
              <a:t>Benefits of c0-creation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23207"/>
              </p:ext>
            </p:extLst>
          </p:nvPr>
        </p:nvGraphicFramePr>
        <p:xfrm>
          <a:off x="2471936" y="1484784"/>
          <a:ext cx="736848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4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Companies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1+1</a:t>
                      </a:r>
                      <a:r>
                        <a:rPr lang="en-GB" baseline="0" dirty="0"/>
                        <a:t> =3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Jobs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Bench-learning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Investment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Network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Talent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Market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Technology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Risk</a:t>
                      </a:r>
                      <a:r>
                        <a:rPr lang="en-GB" baseline="0" dirty="0"/>
                        <a:t> management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Triple</a:t>
                      </a:r>
                      <a:r>
                        <a:rPr lang="en-GB" baseline="0" dirty="0" smtClean="0"/>
                        <a:t> Helix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/>
                        <a:t>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Growth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Localisation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Competitiveness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Internationalisation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Profile &amp;  Identity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Co-design and production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Citizens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Co-distribution and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National</a:t>
                      </a:r>
                      <a:r>
                        <a:rPr lang="en-GB" baseline="0" dirty="0"/>
                        <a:t> co-operation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Co-research</a:t>
                      </a:r>
                      <a:r>
                        <a:rPr lang="en-GB" baseline="0" dirty="0"/>
                        <a:t> and development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International</a:t>
                      </a:r>
                      <a:r>
                        <a:rPr lang="en-GB" baseline="0" dirty="0"/>
                        <a:t> co-operation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7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8139" y="3087757"/>
            <a:ext cx="10164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 </a:t>
            </a:r>
            <a:r>
              <a:rPr lang="en-GB" sz="3200" dirty="0" smtClean="0"/>
              <a:t>F4E : Innovation in internationalisation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750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6035" y="1113183"/>
            <a:ext cx="769951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endParaRPr lang="en-GB" sz="3200" dirty="0"/>
          </a:p>
          <a:p>
            <a:pPr algn="ctr"/>
            <a:r>
              <a:rPr lang="en-GB" sz="3200" dirty="0" smtClean="0"/>
              <a:t>‘’ If you want to travel further…. travel together’’</a:t>
            </a:r>
          </a:p>
          <a:p>
            <a:pPr algn="ctr"/>
            <a:endParaRPr lang="en-GB" sz="3200" dirty="0"/>
          </a:p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……two sheep farmers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524000" y="2571744"/>
            <a:ext cx="9144000" cy="135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024034" y="264318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 Worth Project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  <p:pic>
        <p:nvPicPr>
          <p:cNvPr id="6" name="Picture 5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0504" y="993913"/>
            <a:ext cx="86801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Worth Project</a:t>
            </a:r>
            <a:endParaRPr lang="en-GB" sz="3200" b="1" dirty="0">
              <a:solidFill>
                <a:srgbClr val="FF0000"/>
              </a:solidFill>
            </a:endParaRP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Innovation     Fusion    Collaboration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34 Unique European Partnerships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Centre for Fashion Enterprise  +    </a:t>
            </a:r>
            <a:r>
              <a:rPr lang="en-GB" sz="3200" dirty="0" err="1"/>
              <a:t>Institut</a:t>
            </a:r>
            <a:r>
              <a:rPr lang="en-GB" sz="3200" dirty="0"/>
              <a:t> </a:t>
            </a:r>
            <a:r>
              <a:rPr lang="en-GB" sz="3200" dirty="0" err="1"/>
              <a:t>Francais</a:t>
            </a:r>
            <a:r>
              <a:rPr lang="en-GB" sz="3200" dirty="0"/>
              <a:t> de la Mode</a:t>
            </a:r>
          </a:p>
        </p:txBody>
      </p:sp>
    </p:spTree>
    <p:extLst>
      <p:ext uri="{BB962C8B-B14F-4D97-AF65-F5344CB8AC3E}">
        <p14:creationId xmlns:p14="http://schemas.microsoft.com/office/powerpoint/2010/main" val="26392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132" y="1202499"/>
            <a:ext cx="10374923" cy="4747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77655" y="1202499"/>
            <a:ext cx="980787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/>
          </a:p>
          <a:p>
            <a:pPr algn="ctr"/>
            <a:r>
              <a:rPr lang="en-GB" sz="3200" dirty="0">
                <a:solidFill>
                  <a:srgbClr val="FF0000"/>
                </a:solidFill>
              </a:rPr>
              <a:t>Worth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375281"/>
              </p:ext>
            </p:extLst>
          </p:nvPr>
        </p:nvGraphicFramePr>
        <p:xfrm>
          <a:off x="2117594" y="2600218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9910224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96072341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89639170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7995239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Eyewear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Footwear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Furniture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Leather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1811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Fashion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Jewellery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Textiles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8375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2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524000" y="2571744"/>
            <a:ext cx="9144000" cy="135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024034" y="264318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Project Seagull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  <p:pic>
        <p:nvPicPr>
          <p:cNvPr id="6" name="Picture 5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453322" y="6519446"/>
            <a:ext cx="3214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7030A0"/>
                </a:solidFill>
              </a:rPr>
              <a:t>Clive Vokes: 28</a:t>
            </a:r>
            <a:r>
              <a:rPr lang="en-GB" sz="1600" baseline="30000" dirty="0">
                <a:solidFill>
                  <a:srgbClr val="7030A0"/>
                </a:solidFill>
              </a:rPr>
              <a:t>th</a:t>
            </a:r>
            <a:r>
              <a:rPr lang="en-GB" sz="1600" dirty="0">
                <a:solidFill>
                  <a:srgbClr val="7030A0"/>
                </a:solidFill>
              </a:rPr>
              <a:t> April 2009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0" y="1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7030A0"/>
                </a:solidFill>
              </a:rPr>
              <a:t>*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8024826" y="285728"/>
            <a:ext cx="2357454" cy="1143008"/>
            <a:chOff x="5357818" y="2071678"/>
            <a:chExt cx="2571768" cy="1143008"/>
          </a:xfrm>
        </p:grpSpPr>
        <p:sp>
          <p:nvSpPr>
            <p:cNvPr id="15" name="Oval 14"/>
            <p:cNvSpPr/>
            <p:nvPr/>
          </p:nvSpPr>
          <p:spPr>
            <a:xfrm>
              <a:off x="5357818" y="2071678"/>
              <a:ext cx="1285884" cy="1143008"/>
            </a:xfrm>
            <a:prstGeom prst="ellipse">
              <a:avLst/>
            </a:prstGeom>
            <a:solidFill>
              <a:schemeClr val="accent1">
                <a:alpha val="76000"/>
              </a:schemeClr>
            </a:solidFill>
            <a:ln>
              <a:solidFill>
                <a:schemeClr val="accent1">
                  <a:shade val="50000"/>
                  <a:alpha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6643702" y="2071678"/>
              <a:ext cx="1285884" cy="1143008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074" name="Picture 2" descr="http://www.europeetravel.com/images/maps/europe-political-larg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8306" y="313956"/>
            <a:ext cx="5165016" cy="640119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953388" y="2428868"/>
            <a:ext cx="27146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Finland</a:t>
            </a:r>
          </a:p>
          <a:p>
            <a:r>
              <a:rPr lang="en-GB" b="1" dirty="0">
                <a:solidFill>
                  <a:srgbClr val="7030A0"/>
                </a:solidFill>
              </a:rPr>
              <a:t>Norway</a:t>
            </a:r>
          </a:p>
          <a:p>
            <a:r>
              <a:rPr lang="en-GB" b="1" dirty="0">
                <a:solidFill>
                  <a:srgbClr val="7030A0"/>
                </a:solidFill>
              </a:rPr>
              <a:t>Estonia</a:t>
            </a:r>
          </a:p>
          <a:p>
            <a:r>
              <a:rPr lang="en-GB" b="1" dirty="0">
                <a:solidFill>
                  <a:srgbClr val="7030A0"/>
                </a:solidFill>
              </a:rPr>
              <a:t>Ireland</a:t>
            </a:r>
          </a:p>
          <a:p>
            <a:r>
              <a:rPr lang="en-GB" b="1" dirty="0">
                <a:solidFill>
                  <a:srgbClr val="7030A0"/>
                </a:solidFill>
              </a:rPr>
              <a:t>Munich / Bavaria</a:t>
            </a:r>
          </a:p>
          <a:p>
            <a:r>
              <a:rPr lang="en-GB" b="1" dirty="0">
                <a:solidFill>
                  <a:srgbClr val="7030A0"/>
                </a:solidFill>
              </a:rPr>
              <a:t>Austria (Wien / Upper    </a:t>
            </a:r>
          </a:p>
          <a:p>
            <a:r>
              <a:rPr lang="en-GB" b="1" dirty="0">
                <a:solidFill>
                  <a:srgbClr val="7030A0"/>
                </a:solidFill>
              </a:rPr>
              <a:t> Austria)</a:t>
            </a:r>
          </a:p>
          <a:p>
            <a:r>
              <a:rPr lang="en-GB" b="1" dirty="0">
                <a:solidFill>
                  <a:srgbClr val="7030A0"/>
                </a:solidFill>
              </a:rPr>
              <a:t>Lyon / Rhone </a:t>
            </a:r>
            <a:r>
              <a:rPr lang="en-GB" b="1" dirty="0" err="1">
                <a:solidFill>
                  <a:srgbClr val="7030A0"/>
                </a:solidFill>
              </a:rPr>
              <a:t>Alpes</a:t>
            </a:r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>
                <a:solidFill>
                  <a:srgbClr val="7030A0"/>
                </a:solidFill>
              </a:rPr>
              <a:t>St Petersburg</a:t>
            </a:r>
          </a:p>
          <a:p>
            <a:r>
              <a:rPr lang="en-GB" b="1" dirty="0">
                <a:solidFill>
                  <a:srgbClr val="7030A0"/>
                </a:solidFill>
              </a:rPr>
              <a:t>Berlin &amp; Brandenburg</a:t>
            </a:r>
          </a:p>
          <a:p>
            <a:r>
              <a:rPr lang="en-GB" b="1" dirty="0">
                <a:solidFill>
                  <a:srgbClr val="7030A0"/>
                </a:solidFill>
              </a:rPr>
              <a:t>The Netherlands (</a:t>
            </a:r>
            <a:r>
              <a:rPr lang="en-GB" b="1" dirty="0" err="1">
                <a:solidFill>
                  <a:srgbClr val="7030A0"/>
                </a:solidFill>
              </a:rPr>
              <a:t>Randstad</a:t>
            </a:r>
            <a:r>
              <a:rPr lang="en-GB" b="1" dirty="0">
                <a:solidFill>
                  <a:srgbClr val="7030A0"/>
                </a:solidFill>
              </a:rPr>
              <a:t>)</a:t>
            </a:r>
          </a:p>
          <a:p>
            <a:r>
              <a:rPr lang="en-GB" b="1" dirty="0">
                <a:solidFill>
                  <a:srgbClr val="7030A0"/>
                </a:solidFill>
              </a:rPr>
              <a:t>Belgium (Flanders)</a:t>
            </a:r>
          </a:p>
          <a:p>
            <a:endParaRPr lang="en-GB" dirty="0"/>
          </a:p>
        </p:txBody>
      </p:sp>
      <p:pic>
        <p:nvPicPr>
          <p:cNvPr id="3075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8694" y="1841496"/>
            <a:ext cx="230182" cy="230182"/>
          </a:xfrm>
          <a:prstGeom prst="rect">
            <a:avLst/>
          </a:prstGeom>
          <a:noFill/>
        </p:spPr>
      </p:pic>
      <p:pic>
        <p:nvPicPr>
          <p:cNvPr id="28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1570" y="2357430"/>
            <a:ext cx="230182" cy="230182"/>
          </a:xfrm>
          <a:prstGeom prst="rect">
            <a:avLst/>
          </a:prstGeom>
          <a:noFill/>
        </p:spPr>
      </p:pic>
      <p:pic>
        <p:nvPicPr>
          <p:cNvPr id="29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2810" y="2000240"/>
            <a:ext cx="230182" cy="230182"/>
          </a:xfrm>
          <a:prstGeom prst="rect">
            <a:avLst/>
          </a:prstGeom>
          <a:noFill/>
        </p:spPr>
      </p:pic>
      <p:pic>
        <p:nvPicPr>
          <p:cNvPr id="30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24166" y="3143248"/>
            <a:ext cx="230182" cy="230182"/>
          </a:xfrm>
          <a:prstGeom prst="rect">
            <a:avLst/>
          </a:prstGeom>
          <a:noFill/>
        </p:spPr>
      </p:pic>
      <p:pic>
        <p:nvPicPr>
          <p:cNvPr id="31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2" y="4198950"/>
            <a:ext cx="230182" cy="230182"/>
          </a:xfrm>
          <a:prstGeom prst="rect">
            <a:avLst/>
          </a:prstGeom>
          <a:noFill/>
        </p:spPr>
      </p:pic>
      <p:pic>
        <p:nvPicPr>
          <p:cNvPr id="32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7190" y="4214818"/>
            <a:ext cx="230182" cy="230182"/>
          </a:xfrm>
          <a:prstGeom prst="rect">
            <a:avLst/>
          </a:prstGeom>
          <a:noFill/>
        </p:spPr>
      </p:pic>
      <p:pic>
        <p:nvPicPr>
          <p:cNvPr id="33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7174" y="4643446"/>
            <a:ext cx="230182" cy="230182"/>
          </a:xfrm>
          <a:prstGeom prst="rect">
            <a:avLst/>
          </a:prstGeom>
          <a:noFill/>
        </p:spPr>
      </p:pic>
      <p:pic>
        <p:nvPicPr>
          <p:cNvPr id="34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24628" y="2285992"/>
            <a:ext cx="230182" cy="230182"/>
          </a:xfrm>
          <a:prstGeom prst="rect">
            <a:avLst/>
          </a:prstGeom>
          <a:noFill/>
        </p:spPr>
      </p:pic>
      <p:pic>
        <p:nvPicPr>
          <p:cNvPr id="35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4430" y="3500438"/>
            <a:ext cx="230182" cy="230182"/>
          </a:xfrm>
          <a:prstGeom prst="rect">
            <a:avLst/>
          </a:prstGeom>
          <a:noFill/>
        </p:spPr>
      </p:pic>
      <p:pic>
        <p:nvPicPr>
          <p:cNvPr id="36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0050" y="3786190"/>
            <a:ext cx="230182" cy="230182"/>
          </a:xfrm>
          <a:prstGeom prst="rect">
            <a:avLst/>
          </a:prstGeom>
          <a:noFill/>
        </p:spPr>
      </p:pic>
      <p:pic>
        <p:nvPicPr>
          <p:cNvPr id="37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81488" y="3500438"/>
            <a:ext cx="230182" cy="230182"/>
          </a:xfrm>
          <a:prstGeom prst="rect">
            <a:avLst/>
          </a:prstGeom>
          <a:noFill/>
        </p:spPr>
      </p:pic>
      <p:pic>
        <p:nvPicPr>
          <p:cNvPr id="3081" name="Picture 9" descr="C:\Documents and Settings\Owner\Local Settings\Temporary Internet Files\Content.IE5\7E3YGLHL\MCAN00674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1554" y="2214554"/>
            <a:ext cx="857256" cy="577808"/>
          </a:xfrm>
          <a:prstGeom prst="rect">
            <a:avLst/>
          </a:prstGeom>
          <a:noFill/>
        </p:spPr>
      </p:pic>
      <p:pic>
        <p:nvPicPr>
          <p:cNvPr id="41" name="Picture 9" descr="C:\Documents and Settings\Owner\Local Settings\Temporary Internet Files\Content.IE5\7E3YGLHL\MCAN00674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9918" y="2571744"/>
            <a:ext cx="857256" cy="577808"/>
          </a:xfrm>
          <a:prstGeom prst="rect">
            <a:avLst/>
          </a:prstGeom>
          <a:noFill/>
        </p:spPr>
      </p:pic>
      <p:pic>
        <p:nvPicPr>
          <p:cNvPr id="42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2571744"/>
            <a:ext cx="142876" cy="142876"/>
          </a:xfrm>
          <a:prstGeom prst="rect">
            <a:avLst/>
          </a:prstGeom>
          <a:noFill/>
        </p:spPr>
      </p:pic>
      <p:pic>
        <p:nvPicPr>
          <p:cNvPr id="44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2857496"/>
            <a:ext cx="142876" cy="142876"/>
          </a:xfrm>
          <a:prstGeom prst="rect">
            <a:avLst/>
          </a:prstGeom>
          <a:noFill/>
        </p:spPr>
      </p:pic>
      <p:pic>
        <p:nvPicPr>
          <p:cNvPr id="45" name="Picture 9" descr="C:\Documents and Settings\Owner\Local Settings\Temporary Internet Files\Content.IE5\7E3YGLHL\MCAN00674_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39074" y="1857364"/>
            <a:ext cx="857256" cy="577808"/>
          </a:xfrm>
          <a:prstGeom prst="rect">
            <a:avLst/>
          </a:prstGeom>
          <a:noFill/>
        </p:spPr>
      </p:pic>
      <p:pic>
        <p:nvPicPr>
          <p:cNvPr id="46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3071810"/>
            <a:ext cx="142876" cy="142876"/>
          </a:xfrm>
          <a:prstGeom prst="rect">
            <a:avLst/>
          </a:prstGeom>
          <a:noFill/>
        </p:spPr>
      </p:pic>
      <p:pic>
        <p:nvPicPr>
          <p:cNvPr id="47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3357562"/>
            <a:ext cx="142876" cy="142876"/>
          </a:xfrm>
          <a:prstGeom prst="rect">
            <a:avLst/>
          </a:prstGeom>
          <a:noFill/>
        </p:spPr>
      </p:pic>
      <p:pic>
        <p:nvPicPr>
          <p:cNvPr id="48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3643314"/>
            <a:ext cx="142876" cy="142876"/>
          </a:xfrm>
          <a:prstGeom prst="rect">
            <a:avLst/>
          </a:prstGeom>
          <a:noFill/>
        </p:spPr>
      </p:pic>
      <p:pic>
        <p:nvPicPr>
          <p:cNvPr id="49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3929066"/>
            <a:ext cx="142876" cy="142876"/>
          </a:xfrm>
          <a:prstGeom prst="rect">
            <a:avLst/>
          </a:prstGeom>
          <a:noFill/>
        </p:spPr>
      </p:pic>
      <p:pic>
        <p:nvPicPr>
          <p:cNvPr id="50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4500570"/>
            <a:ext cx="142876" cy="142876"/>
          </a:xfrm>
          <a:prstGeom prst="rect">
            <a:avLst/>
          </a:prstGeom>
          <a:noFill/>
        </p:spPr>
      </p:pic>
      <p:pic>
        <p:nvPicPr>
          <p:cNvPr id="51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4714884"/>
            <a:ext cx="142876" cy="142876"/>
          </a:xfrm>
          <a:prstGeom prst="rect">
            <a:avLst/>
          </a:prstGeom>
          <a:noFill/>
        </p:spPr>
      </p:pic>
      <p:pic>
        <p:nvPicPr>
          <p:cNvPr id="52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5000636"/>
            <a:ext cx="142876" cy="142876"/>
          </a:xfrm>
          <a:prstGeom prst="rect">
            <a:avLst/>
          </a:prstGeom>
          <a:noFill/>
        </p:spPr>
      </p:pic>
      <p:pic>
        <p:nvPicPr>
          <p:cNvPr id="53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5286388"/>
            <a:ext cx="142876" cy="142876"/>
          </a:xfrm>
          <a:prstGeom prst="rect">
            <a:avLst/>
          </a:prstGeom>
          <a:noFill/>
        </p:spPr>
      </p:pic>
      <p:pic>
        <p:nvPicPr>
          <p:cNvPr id="54" name="Picture 3" descr="C:\Documents and Settings\Owner\Local Settings\Temporary Internet Files\Content.IE5\KWEWIYPY\MCj043998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5857892"/>
            <a:ext cx="142876" cy="142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92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524000" y="2571744"/>
            <a:ext cx="9144000" cy="1357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024034" y="264318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 Four Motors Project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  <p:pic>
        <p:nvPicPr>
          <p:cNvPr id="6" name="Picture 5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89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607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  <p:grpSp>
        <p:nvGrpSpPr>
          <p:cNvPr id="2" name="Group 6"/>
          <p:cNvGrpSpPr/>
          <p:nvPr/>
        </p:nvGrpSpPr>
        <p:grpSpPr>
          <a:xfrm>
            <a:off x="1524000" y="-71438"/>
            <a:ext cx="9144000" cy="1357298"/>
            <a:chOff x="0" y="-71438"/>
            <a:chExt cx="9144000" cy="1357298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2858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dirty="0">
                  <a:solidFill>
                    <a:srgbClr val="002E8A"/>
                  </a:solidFill>
                </a:rPr>
                <a:t>Four Motors for Europe</a:t>
              </a:r>
              <a:endParaRPr lang="en-GB" sz="3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0" y="-71438"/>
              <a:ext cx="642938" cy="12001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7200" dirty="0">
                  <a:solidFill>
                    <a:srgbClr val="C00000"/>
                  </a:solidFill>
                </a:rPr>
                <a:t>*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2666976" y="2500306"/>
            <a:ext cx="6715172" cy="20002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238480" y="2857497"/>
            <a:ext cx="55007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Rhone-</a:t>
            </a:r>
            <a:r>
              <a:rPr lang="en-GB" sz="2400" dirty="0" err="1">
                <a:solidFill>
                  <a:schemeClr val="bg1"/>
                </a:solidFill>
              </a:rPr>
              <a:t>Alpes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Catalonia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</a:rPr>
              <a:t>Baden- </a:t>
            </a:r>
            <a:r>
              <a:rPr lang="en-GB" sz="2400" dirty="0" err="1">
                <a:solidFill>
                  <a:schemeClr val="bg1"/>
                </a:solidFill>
              </a:rPr>
              <a:t>Wurtemmberg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r>
              <a:rPr lang="en-GB" sz="2400" dirty="0" err="1">
                <a:solidFill>
                  <a:schemeClr val="bg1"/>
                </a:solidFill>
              </a:rPr>
              <a:t>Lombardia</a:t>
            </a:r>
            <a:endParaRPr lang="en-GB" sz="2400" dirty="0">
              <a:solidFill>
                <a:schemeClr val="bg1"/>
              </a:solidFill>
            </a:endParaRP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5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7" y="476672"/>
            <a:ext cx="494856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0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383" y="2504661"/>
            <a:ext cx="106547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Shared values </a:t>
            </a:r>
          </a:p>
          <a:p>
            <a:pPr algn="ctr"/>
            <a:r>
              <a:rPr lang="en-GB" sz="3200" dirty="0" smtClean="0"/>
              <a:t>Common goals</a:t>
            </a:r>
          </a:p>
          <a:p>
            <a:pPr algn="ctr"/>
            <a:r>
              <a:rPr lang="en-GB" sz="3200" dirty="0" smtClean="0"/>
              <a:t>Complementarity</a:t>
            </a:r>
          </a:p>
          <a:p>
            <a:pPr algn="ctr"/>
            <a:r>
              <a:rPr lang="en-GB" sz="3200" dirty="0" smtClean="0"/>
              <a:t>Commitment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…..and everything happens in ‘real time’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4889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952500"/>
            <a:ext cx="53721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24000" y="0"/>
            <a:ext cx="9144000" cy="607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MSI for desk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71464" y="6143644"/>
            <a:ext cx="1496568" cy="670560"/>
          </a:xfrm>
          <a:prstGeom prst="rect">
            <a:avLst/>
          </a:prstGeom>
        </p:spPr>
      </p:pic>
      <p:pic>
        <p:nvPicPr>
          <p:cNvPr id="9" name="Picture 8" descr="MSI for deskt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0117" y="2214554"/>
            <a:ext cx="2502087" cy="11210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52926" y="3429001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-71438"/>
            <a:ext cx="642938" cy="12001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7200" dirty="0">
                <a:solidFill>
                  <a:srgbClr val="D6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78593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3812" y="1014412"/>
            <a:ext cx="452437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9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whereonearthgroup.com/images/map-u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24" y="0"/>
            <a:ext cx="40910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41342" y="1012874"/>
            <a:ext cx="7216726" cy="5022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982351" y="1842868"/>
            <a:ext cx="50362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Building a sustainable platform</a:t>
            </a:r>
            <a:endParaRPr lang="en-GB" sz="1600" b="1" dirty="0"/>
          </a:p>
          <a:p>
            <a:pPr algn="ctr"/>
            <a:endParaRPr lang="en-GB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Meet like-minded institutions</a:t>
            </a:r>
            <a:endParaRPr lang="en-GB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Understand market </a:t>
            </a:r>
            <a:r>
              <a:rPr lang="en-GB" dirty="0" smtClean="0"/>
              <a:t>dynamics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Supply chains and value chains</a:t>
            </a: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Assess Opportunities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Consider  Market Access options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Lessons learned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Recommendations</a:t>
            </a:r>
            <a:endParaRPr lang="en-GB" sz="16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Feedback and review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8806" y="618978"/>
            <a:ext cx="8398412" cy="54441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New European landscape </a:t>
            </a:r>
          </a:p>
          <a:p>
            <a:pPr algn="ctr"/>
            <a:r>
              <a:rPr lang="en-GB" dirty="0"/>
              <a:t>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Triple Helix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Clusters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Enterprise Networks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Incubators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Accelerators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Elevators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Global Entrepreneurs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 Gazelles and Unicorns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/>
              <a:t> Rainmakers and game changers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5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2278" y="278296"/>
            <a:ext cx="11855598" cy="6628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GB" sz="28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Programme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07.30				French Chamber of Commerce International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10.00				Village des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Createurs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14.00				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Espace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Textile			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				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Imaginove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18.30                                 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Florent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Belleteste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09.30	                         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Aderly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            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11.00	                         Conseil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Auvergne </a:t>
            </a:r>
            <a:r>
              <a:rPr lang="fr-FR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Rhone-Alpes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3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783" y="695518"/>
            <a:ext cx="8998226" cy="5189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				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Maison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Mode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				Nord France Invest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GB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MARCH 2016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0900				Rotterdam Chamber of Commerce/European Enterprise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11.30				Chans BV	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				South American Food Express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16.00				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Kidsplant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Distribution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Calibri" panose="020F0502020204030204" pitchFamily="34" charset="0"/>
              </a:rPr>
              <a:t>18</a:t>
            </a:r>
            <a:r>
              <a:rPr lang="en-GB" b="1" baseline="30000" dirty="0">
                <a:latin typeface="Calibri" panose="020F0502020204030204" pitchFamily="34" charset="0"/>
              </a:rPr>
              <a:t>th</a:t>
            </a:r>
            <a:r>
              <a:rPr lang="en-GB" b="1" dirty="0">
                <a:latin typeface="Calibri" panose="020F0502020204030204" pitchFamily="34" charset="0"/>
              </a:rPr>
              <a:t> MARCH 2016</a:t>
            </a:r>
            <a:endParaRPr lang="en-GB" dirty="0">
              <a:latin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</a:rPr>
              <a:t>09.30	                          World Fashion Centre Amsterdam</a:t>
            </a:r>
          </a:p>
          <a:p>
            <a:r>
              <a:rPr lang="en-GB" dirty="0">
                <a:latin typeface="Calibri" panose="020F0502020204030204" pitchFamily="34" charset="0"/>
              </a:rPr>
              <a:t>11.30-13.30			Royal Sens                                                                 </a:t>
            </a:r>
          </a:p>
          <a:p>
            <a:r>
              <a:rPr lang="en-GB" dirty="0">
                <a:latin typeface="Calibri" panose="020F0502020204030204" pitchFamily="34" charset="0"/>
              </a:rPr>
              <a:t>15.30				I Amsterdam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7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</TotalTime>
  <Words>318</Words>
  <Application>Microsoft Office PowerPoint</Application>
  <PresentationFormat>Custom</PresentationFormat>
  <Paragraphs>195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Slice</vt:lpstr>
      <vt:lpstr>Fit 4 Europe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Findings</vt:lpstr>
      <vt:lpstr>PowerPoint Presentation</vt:lpstr>
      <vt:lpstr>PowerPoint Presentation</vt:lpstr>
      <vt:lpstr>Fit 4 Europe </vt:lpstr>
      <vt:lpstr>PowerPoint Presentation</vt:lpstr>
      <vt:lpstr>PowerPoint Presentation</vt:lpstr>
      <vt:lpstr>PowerPoint Presentation</vt:lpstr>
      <vt:lpstr>PowerPoint Presentation</vt:lpstr>
      <vt:lpstr>Benefits of c0-creation</vt:lpstr>
      <vt:lpstr>PowerPoint Presentation</vt:lpstr>
      <vt:lpstr> Worth Project </vt:lpstr>
      <vt:lpstr>PowerPoint Presentation</vt:lpstr>
      <vt:lpstr>PowerPoint Presentation</vt:lpstr>
      <vt:lpstr>Project Seagull</vt:lpstr>
      <vt:lpstr>PowerPoint Presentation</vt:lpstr>
      <vt:lpstr> Four Motors Project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4 Europe</dc:title>
  <dc:creator>Katie</dc:creator>
  <cp:lastModifiedBy>Owmer</cp:lastModifiedBy>
  <cp:revision>25</cp:revision>
  <dcterms:created xsi:type="dcterms:W3CDTF">2016-04-19T12:48:10Z</dcterms:created>
  <dcterms:modified xsi:type="dcterms:W3CDTF">2016-04-22T12:23:03Z</dcterms:modified>
</cp:coreProperties>
</file>