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98" r:id="rId2"/>
    <p:sldId id="299" r:id="rId3"/>
    <p:sldId id="302" r:id="rId4"/>
    <p:sldId id="303" r:id="rId5"/>
    <p:sldId id="261" r:id="rId6"/>
    <p:sldId id="308" r:id="rId7"/>
    <p:sldId id="257" r:id="rId8"/>
    <p:sldId id="260" r:id="rId9"/>
    <p:sldId id="309" r:id="rId10"/>
    <p:sldId id="307" r:id="rId11"/>
    <p:sldId id="296"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660"/>
  </p:normalViewPr>
  <p:slideViewPr>
    <p:cSldViewPr snapToGrid="0">
      <p:cViewPr>
        <p:scale>
          <a:sx n="80" d="100"/>
          <a:sy n="80" d="100"/>
        </p:scale>
        <p:origin x="378"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3AB3D6D-F0F7-4DA0-ABD5-8A4D37A5C9B2}" type="datetimeFigureOut">
              <a:rPr lang="en-US" smtClean="0"/>
              <a:t>7/14/2021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789212F-9F2F-4396-8389-C1A8C77E45DC}" type="slidenum">
              <a:rPr lang="en-US" smtClean="0"/>
              <a:t>‹#›</a:t>
            </a:fld>
            <a:endParaRPr lang="en-US"/>
          </a:p>
        </p:txBody>
      </p:sp>
    </p:spTree>
    <p:extLst>
      <p:ext uri="{BB962C8B-B14F-4D97-AF65-F5344CB8AC3E}">
        <p14:creationId xmlns:p14="http://schemas.microsoft.com/office/powerpoint/2010/main" val="16419973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 : https://tradeind.gov.tt/tt-dominican-republic-ready-to-strengthen-trade-relations/</a:t>
            </a:r>
          </a:p>
        </p:txBody>
      </p:sp>
      <p:sp>
        <p:nvSpPr>
          <p:cNvPr id="4" name="Slide Number Placeholder 3"/>
          <p:cNvSpPr>
            <a:spLocks noGrp="1"/>
          </p:cNvSpPr>
          <p:nvPr>
            <p:ph type="sldNum" sz="quarter" idx="5"/>
          </p:nvPr>
        </p:nvSpPr>
        <p:spPr/>
        <p:txBody>
          <a:bodyPr/>
          <a:lstStyle/>
          <a:p>
            <a:fld id="{A789212F-9F2F-4396-8389-C1A8C77E45DC}" type="slidenum">
              <a:rPr lang="en-US" smtClean="0"/>
              <a:t>3</a:t>
            </a:fld>
            <a:endParaRPr lang="en-US"/>
          </a:p>
        </p:txBody>
      </p:sp>
    </p:spTree>
    <p:extLst>
      <p:ext uri="{BB962C8B-B14F-4D97-AF65-F5344CB8AC3E}">
        <p14:creationId xmlns:p14="http://schemas.microsoft.com/office/powerpoint/2010/main" val="3393001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789212F-9F2F-4396-8389-C1A8C77E45DC}" type="slidenum">
              <a:rPr lang="en-US" smtClean="0"/>
              <a:t>8</a:t>
            </a:fld>
            <a:endParaRPr lang="en-US"/>
          </a:p>
        </p:txBody>
      </p:sp>
    </p:spTree>
    <p:extLst>
      <p:ext uri="{BB962C8B-B14F-4D97-AF65-F5344CB8AC3E}">
        <p14:creationId xmlns:p14="http://schemas.microsoft.com/office/powerpoint/2010/main" val="19469465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FF5D5A-D26B-4146-B503-F16C89AD3F9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BE116E1-F11C-47D7-89DF-A79AEEBA690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AC67443-8360-44C5-9FE9-65864A15ABA7}"/>
              </a:ext>
            </a:extLst>
          </p:cNvPr>
          <p:cNvSpPr>
            <a:spLocks noGrp="1"/>
          </p:cNvSpPr>
          <p:nvPr>
            <p:ph type="dt" sz="half" idx="10"/>
          </p:nvPr>
        </p:nvSpPr>
        <p:spPr/>
        <p:txBody>
          <a:bodyPr/>
          <a:lstStyle/>
          <a:p>
            <a:fld id="{C35E2FF8-CCB2-479B-A33C-EF33062C99E8}" type="datetimeFigureOut">
              <a:rPr lang="en-US" smtClean="0"/>
              <a:t>7/14/2021</a:t>
            </a:fld>
            <a:endParaRPr lang="en-US"/>
          </a:p>
        </p:txBody>
      </p:sp>
      <p:sp>
        <p:nvSpPr>
          <p:cNvPr id="5" name="Footer Placeholder 4">
            <a:extLst>
              <a:ext uri="{FF2B5EF4-FFF2-40B4-BE49-F238E27FC236}">
                <a16:creationId xmlns:a16="http://schemas.microsoft.com/office/drawing/2014/main" id="{A9002760-86EB-4AB4-AD7E-D5D338EBB9E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E93419-C3AD-4798-8C78-8ADE13809070}"/>
              </a:ext>
            </a:extLst>
          </p:cNvPr>
          <p:cNvSpPr>
            <a:spLocks noGrp="1"/>
          </p:cNvSpPr>
          <p:nvPr>
            <p:ph type="sldNum" sz="quarter" idx="12"/>
          </p:nvPr>
        </p:nvSpPr>
        <p:spPr/>
        <p:txBody>
          <a:bodyPr/>
          <a:lstStyle/>
          <a:p>
            <a:fld id="{C133EA68-863D-49E0-A13A-F63FB854FE0B}" type="slidenum">
              <a:rPr lang="en-US" smtClean="0"/>
              <a:t>‹#›</a:t>
            </a:fld>
            <a:endParaRPr lang="en-US"/>
          </a:p>
        </p:txBody>
      </p:sp>
    </p:spTree>
    <p:extLst>
      <p:ext uri="{BB962C8B-B14F-4D97-AF65-F5344CB8AC3E}">
        <p14:creationId xmlns:p14="http://schemas.microsoft.com/office/powerpoint/2010/main" val="40149082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714AE2-0553-4AF4-8F76-C6C70D370E0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A60D9CD-1A86-4C22-82F4-91179512B6B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ABF2231-F153-4C68-BD6E-652C8EF4AB04}"/>
              </a:ext>
            </a:extLst>
          </p:cNvPr>
          <p:cNvSpPr>
            <a:spLocks noGrp="1"/>
          </p:cNvSpPr>
          <p:nvPr>
            <p:ph type="dt" sz="half" idx="10"/>
          </p:nvPr>
        </p:nvSpPr>
        <p:spPr/>
        <p:txBody>
          <a:bodyPr/>
          <a:lstStyle/>
          <a:p>
            <a:fld id="{C35E2FF8-CCB2-479B-A33C-EF33062C99E8}" type="datetimeFigureOut">
              <a:rPr lang="en-US" smtClean="0"/>
              <a:t>7/14/2021</a:t>
            </a:fld>
            <a:endParaRPr lang="en-US"/>
          </a:p>
        </p:txBody>
      </p:sp>
      <p:sp>
        <p:nvSpPr>
          <p:cNvPr id="5" name="Footer Placeholder 4">
            <a:extLst>
              <a:ext uri="{FF2B5EF4-FFF2-40B4-BE49-F238E27FC236}">
                <a16:creationId xmlns:a16="http://schemas.microsoft.com/office/drawing/2014/main" id="{2D207A1C-E783-44CB-990D-1C43F85C48B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DA674C4-5772-49A0-BD41-ACF642F99698}"/>
              </a:ext>
            </a:extLst>
          </p:cNvPr>
          <p:cNvSpPr>
            <a:spLocks noGrp="1"/>
          </p:cNvSpPr>
          <p:nvPr>
            <p:ph type="sldNum" sz="quarter" idx="12"/>
          </p:nvPr>
        </p:nvSpPr>
        <p:spPr/>
        <p:txBody>
          <a:bodyPr/>
          <a:lstStyle/>
          <a:p>
            <a:fld id="{C133EA68-863D-49E0-A13A-F63FB854FE0B}" type="slidenum">
              <a:rPr lang="en-US" smtClean="0"/>
              <a:t>‹#›</a:t>
            </a:fld>
            <a:endParaRPr lang="en-US"/>
          </a:p>
        </p:txBody>
      </p:sp>
    </p:spTree>
    <p:extLst>
      <p:ext uri="{BB962C8B-B14F-4D97-AF65-F5344CB8AC3E}">
        <p14:creationId xmlns:p14="http://schemas.microsoft.com/office/powerpoint/2010/main" val="21679669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0FC91AC-2335-4265-8135-D7A75EA2335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97C9FD8-C2B6-4659-8F10-4867733E1C6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0428E56-CF6A-4E9E-83FA-995905947727}"/>
              </a:ext>
            </a:extLst>
          </p:cNvPr>
          <p:cNvSpPr>
            <a:spLocks noGrp="1"/>
          </p:cNvSpPr>
          <p:nvPr>
            <p:ph type="dt" sz="half" idx="10"/>
          </p:nvPr>
        </p:nvSpPr>
        <p:spPr/>
        <p:txBody>
          <a:bodyPr/>
          <a:lstStyle/>
          <a:p>
            <a:fld id="{C35E2FF8-CCB2-479B-A33C-EF33062C99E8}" type="datetimeFigureOut">
              <a:rPr lang="en-US" smtClean="0"/>
              <a:t>7/14/2021</a:t>
            </a:fld>
            <a:endParaRPr lang="en-US"/>
          </a:p>
        </p:txBody>
      </p:sp>
      <p:sp>
        <p:nvSpPr>
          <p:cNvPr id="5" name="Footer Placeholder 4">
            <a:extLst>
              <a:ext uri="{FF2B5EF4-FFF2-40B4-BE49-F238E27FC236}">
                <a16:creationId xmlns:a16="http://schemas.microsoft.com/office/drawing/2014/main" id="{75C78A24-C4A8-40CD-B65D-0420EC5BDA8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45D62E-5559-4ABE-A53B-2B9D339F1BB6}"/>
              </a:ext>
            </a:extLst>
          </p:cNvPr>
          <p:cNvSpPr>
            <a:spLocks noGrp="1"/>
          </p:cNvSpPr>
          <p:nvPr>
            <p:ph type="sldNum" sz="quarter" idx="12"/>
          </p:nvPr>
        </p:nvSpPr>
        <p:spPr/>
        <p:txBody>
          <a:bodyPr/>
          <a:lstStyle/>
          <a:p>
            <a:fld id="{C133EA68-863D-49E0-A13A-F63FB854FE0B}" type="slidenum">
              <a:rPr lang="en-US" smtClean="0"/>
              <a:t>‹#›</a:t>
            </a:fld>
            <a:endParaRPr lang="en-US"/>
          </a:p>
        </p:txBody>
      </p:sp>
    </p:spTree>
    <p:extLst>
      <p:ext uri="{BB962C8B-B14F-4D97-AF65-F5344CB8AC3E}">
        <p14:creationId xmlns:p14="http://schemas.microsoft.com/office/powerpoint/2010/main" val="24257840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Text Image Layout 2">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890ED7CE-A9D2-4D19-B978-56BFB74E657C}"/>
              </a:ext>
            </a:extLst>
          </p:cNvPr>
          <p:cNvSpPr>
            <a:spLocks noGrp="1"/>
          </p:cNvSpPr>
          <p:nvPr>
            <p:ph type="pic" sz="quarter" idx="14" hasCustomPrompt="1"/>
          </p:nvPr>
        </p:nvSpPr>
        <p:spPr>
          <a:xfrm>
            <a:off x="0" y="-1"/>
            <a:ext cx="6096000" cy="6371351"/>
          </a:xfrm>
          <a:solidFill>
            <a:schemeClr val="bg1">
              <a:lumMod val="95000"/>
            </a:schemeClr>
          </a:solidFill>
        </p:spPr>
        <p:txBody>
          <a:bodyPr tIns="1584000" anchor="t"/>
          <a:lstStyle>
            <a:lvl1pPr marL="0" indent="0" algn="ctr">
              <a:buNone/>
              <a:defRPr sz="1200" i="1">
                <a:latin typeface="Times New Roman" panose="02020603050405020304" pitchFamily="18" charset="0"/>
                <a:cs typeface="Times New Roman" panose="02020603050405020304" pitchFamily="18" charset="0"/>
              </a:defRPr>
            </a:lvl1pPr>
          </a:lstStyle>
          <a:p>
            <a:r>
              <a:rPr lang="en-US" noProof="0" dirty="0"/>
              <a:t>Insert or Drag &amp; Drop your photo</a:t>
            </a:r>
          </a:p>
        </p:txBody>
      </p:sp>
      <p:sp>
        <p:nvSpPr>
          <p:cNvPr id="2" name="Title 1">
            <a:extLst>
              <a:ext uri="{FF2B5EF4-FFF2-40B4-BE49-F238E27FC236}">
                <a16:creationId xmlns:a16="http://schemas.microsoft.com/office/drawing/2014/main" id="{40EE479C-D1F6-4BAC-80D2-90EF74E3261A}"/>
              </a:ext>
            </a:extLst>
          </p:cNvPr>
          <p:cNvSpPr>
            <a:spLocks noGrp="1"/>
          </p:cNvSpPr>
          <p:nvPr>
            <p:ph type="title" hasCustomPrompt="1"/>
          </p:nvPr>
        </p:nvSpPr>
        <p:spPr>
          <a:xfrm>
            <a:off x="5118100" y="1869795"/>
            <a:ext cx="6641900" cy="1124345"/>
          </a:xfrm>
          <a:solidFill>
            <a:schemeClr val="bg1">
              <a:lumMod val="95000"/>
            </a:schemeClr>
          </a:solidFill>
        </p:spPr>
        <p:txBody>
          <a:bodyPr lIns="180000" tIns="180000" rIns="180000" bIns="180000"/>
          <a:lstStyle>
            <a:lvl1pPr algn="l">
              <a:defRPr sz="6000" b="1" spc="-300">
                <a:solidFill>
                  <a:schemeClr val="tx1">
                    <a:lumMod val="75000"/>
                    <a:lumOff val="25000"/>
                  </a:schemeClr>
                </a:solidFill>
              </a:defRPr>
            </a:lvl1pPr>
          </a:lstStyle>
          <a:p>
            <a:r>
              <a:rPr lang="en-US" noProof="0"/>
              <a:t>Click to edit page title</a:t>
            </a:r>
          </a:p>
        </p:txBody>
      </p:sp>
      <p:sp>
        <p:nvSpPr>
          <p:cNvPr id="10" name="Subtitle 2">
            <a:extLst>
              <a:ext uri="{FF2B5EF4-FFF2-40B4-BE49-F238E27FC236}">
                <a16:creationId xmlns:a16="http://schemas.microsoft.com/office/drawing/2014/main" id="{3FAEED1D-0E66-4F74-9455-675F5CB7EAD4}"/>
              </a:ext>
            </a:extLst>
          </p:cNvPr>
          <p:cNvSpPr>
            <a:spLocks noGrp="1"/>
          </p:cNvSpPr>
          <p:nvPr>
            <p:ph type="body" sz="quarter" idx="32" hasCustomPrompt="1"/>
          </p:nvPr>
        </p:nvSpPr>
        <p:spPr>
          <a:xfrm>
            <a:off x="5118334" y="2994141"/>
            <a:ext cx="6641626" cy="590155"/>
          </a:xfrm>
          <a:solidFill>
            <a:schemeClr val="tx1">
              <a:alpha val="80000"/>
            </a:schemeClr>
          </a:solidFill>
        </p:spPr>
        <p:txBody>
          <a:bodyPr lIns="180000" tIns="180000" rIns="180000" bIns="180000"/>
          <a:lstStyle>
            <a:lvl1pPr marL="0" indent="0" algn="l">
              <a:buNone/>
              <a:defRPr>
                <a:solidFill>
                  <a:schemeClr val="bg1"/>
                </a:solidFill>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3" name="Content Placeholder 2">
            <a:extLst>
              <a:ext uri="{FF2B5EF4-FFF2-40B4-BE49-F238E27FC236}">
                <a16:creationId xmlns:a16="http://schemas.microsoft.com/office/drawing/2014/main" id="{A22238F2-C6EC-476F-8371-119AECBA5622}"/>
              </a:ext>
            </a:extLst>
          </p:cNvPr>
          <p:cNvSpPr>
            <a:spLocks noGrp="1"/>
          </p:cNvSpPr>
          <p:nvPr>
            <p:ph sz="half" idx="1"/>
          </p:nvPr>
        </p:nvSpPr>
        <p:spPr>
          <a:xfrm>
            <a:off x="6288000" y="3763648"/>
            <a:ext cx="5472000" cy="2428351"/>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Footer Placeholder 3">
            <a:extLst>
              <a:ext uri="{FF2B5EF4-FFF2-40B4-BE49-F238E27FC236}">
                <a16:creationId xmlns:a16="http://schemas.microsoft.com/office/drawing/2014/main" id="{57847F90-9DB6-4832-9EB7-393AADAE8B70}"/>
              </a:ext>
            </a:extLst>
          </p:cNvPr>
          <p:cNvSpPr>
            <a:spLocks noGrp="1"/>
          </p:cNvSpPr>
          <p:nvPr>
            <p:ph type="ftr" sz="quarter" idx="13"/>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0505ED12-A431-4761-87A4-F05164BE0221}"/>
              </a:ext>
            </a:extLst>
          </p:cNvPr>
          <p:cNvSpPr>
            <a:spLocks noGrp="1"/>
          </p:cNvSpPr>
          <p:nvPr>
            <p:ph type="sldNum" sz="quarter" idx="33"/>
          </p:nvPr>
        </p:nvSpPr>
        <p:spPr/>
        <p:txBody>
          <a:bodyPr/>
          <a:lstStyle/>
          <a:p>
            <a:fld id="{19B51A1E-902D-48AF-9020-955120F399B6}" type="slidenum">
              <a:rPr lang="en-US" noProof="0" smtClean="0"/>
              <a:pPr/>
              <a:t>‹#›</a:t>
            </a:fld>
            <a:endParaRPr lang="en-US" noProof="0" dirty="0"/>
          </a:p>
        </p:txBody>
      </p:sp>
      <p:sp>
        <p:nvSpPr>
          <p:cNvPr id="8" name="Rectangle 7">
            <a:extLst>
              <a:ext uri="{FF2B5EF4-FFF2-40B4-BE49-F238E27FC236}">
                <a16:creationId xmlns:a16="http://schemas.microsoft.com/office/drawing/2014/main" id="{FA5285E0-8F27-49C4-AADF-92A3B72D41FD}"/>
              </a:ext>
            </a:extLst>
          </p:cNvPr>
          <p:cNvSpPr/>
          <p:nvPr userDrawn="1"/>
        </p:nvSpPr>
        <p:spPr>
          <a:xfrm>
            <a:off x="9775824" y="1762069"/>
            <a:ext cx="1984175" cy="114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noProof="0" dirty="0"/>
          </a:p>
        </p:txBody>
      </p:sp>
    </p:spTree>
    <p:extLst>
      <p:ext uri="{BB962C8B-B14F-4D97-AF65-F5344CB8AC3E}">
        <p14:creationId xmlns:p14="http://schemas.microsoft.com/office/powerpoint/2010/main" val="32713939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Thank You">
    <p:spTree>
      <p:nvGrpSpPr>
        <p:cNvPr id="1" name=""/>
        <p:cNvGrpSpPr/>
        <p:nvPr/>
      </p:nvGrpSpPr>
      <p:grpSpPr>
        <a:xfrm>
          <a:off x="0" y="0"/>
          <a:ext cx="0" cy="0"/>
          <a:chOff x="0" y="0"/>
          <a:chExt cx="0" cy="0"/>
        </a:xfrm>
      </p:grpSpPr>
      <p:sp>
        <p:nvSpPr>
          <p:cNvPr id="41" name="Picture Placeholder 40">
            <a:extLst>
              <a:ext uri="{FF2B5EF4-FFF2-40B4-BE49-F238E27FC236}">
                <a16:creationId xmlns:a16="http://schemas.microsoft.com/office/drawing/2014/main" id="{EB7F0EE8-BE52-4A79-8FC8-4A2487FA01FC}"/>
              </a:ext>
            </a:extLst>
          </p:cNvPr>
          <p:cNvSpPr>
            <a:spLocks noGrp="1"/>
          </p:cNvSpPr>
          <p:nvPr>
            <p:ph type="pic" sz="quarter" idx="10" hasCustomPrompt="1"/>
          </p:nvPr>
        </p:nvSpPr>
        <p:spPr>
          <a:xfrm>
            <a:off x="0" y="0"/>
            <a:ext cx="9780102" cy="6804025"/>
          </a:xfrm>
          <a:solidFill>
            <a:schemeClr val="bg1">
              <a:lumMod val="85000"/>
            </a:schemeClr>
          </a:solidFill>
        </p:spPr>
        <p:txBody>
          <a:bodyPr tIns="0" anchor="ctr"/>
          <a:lstStyle>
            <a:lvl1pPr marL="0" indent="0" algn="ctr">
              <a:buNone/>
              <a:defRPr sz="1200" i="1">
                <a:latin typeface="Times New Roman" panose="02020603050405020304" pitchFamily="18" charset="0"/>
                <a:cs typeface="Times New Roman" panose="02020603050405020304" pitchFamily="18" charset="0"/>
              </a:defRPr>
            </a:lvl1pPr>
          </a:lstStyle>
          <a:p>
            <a:r>
              <a:rPr lang="en-US" noProof="0" dirty="0"/>
              <a:t>Insert or Drag and Drop your Photo Here</a:t>
            </a:r>
          </a:p>
        </p:txBody>
      </p:sp>
      <p:sp>
        <p:nvSpPr>
          <p:cNvPr id="2" name="Titl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8458200" y="2798354"/>
            <a:ext cx="3733800" cy="1013684"/>
          </a:xfrm>
          <a:solidFill>
            <a:schemeClr val="bg1"/>
          </a:solidFill>
        </p:spPr>
        <p:txBody>
          <a:bodyPr vert="horz" lIns="180000" tIns="180000" rIns="252000" bIns="180000" rtlCol="0" anchor="t">
            <a:noAutofit/>
          </a:bodyPr>
          <a:lstStyle>
            <a:lvl1pPr algn="r">
              <a:defRPr lang="en-ZA" sz="6000" b="1" spc="-300" dirty="0"/>
            </a:lvl1pPr>
          </a:lstStyle>
          <a:p>
            <a:pPr lvl="0" algn="r"/>
            <a:r>
              <a:rPr lang="en-US" noProof="0"/>
              <a:t>Thank You</a:t>
            </a:r>
          </a:p>
        </p:txBody>
      </p:sp>
      <p:sp>
        <p:nvSpPr>
          <p:cNvPr id="9" name="Text Placeholder 5">
            <a:extLst>
              <a:ext uri="{FF2B5EF4-FFF2-40B4-BE49-F238E27FC236}">
                <a16:creationId xmlns:a16="http://schemas.microsoft.com/office/drawing/2014/main" id="{52FA7FC9-E40E-4144-84E4-34E3722E9A6D}"/>
              </a:ext>
            </a:extLst>
          </p:cNvPr>
          <p:cNvSpPr>
            <a:spLocks noGrp="1"/>
          </p:cNvSpPr>
          <p:nvPr>
            <p:ph type="body" sz="quarter" idx="15" hasCustomPrompt="1"/>
          </p:nvPr>
        </p:nvSpPr>
        <p:spPr>
          <a:xfrm>
            <a:off x="8458200" y="3957705"/>
            <a:ext cx="2910342" cy="316800"/>
          </a:xfrm>
          <a:solidFill>
            <a:schemeClr val="tx1">
              <a:lumMod val="75000"/>
              <a:lumOff val="25000"/>
            </a:schemeClr>
          </a:solidFill>
        </p:spPr>
        <p:txBody>
          <a:bodyPr rIns="72000" anchor="ctr"/>
          <a:lstStyle>
            <a:lvl1pPr marL="0" indent="0" algn="r">
              <a:buNone/>
              <a:defRPr>
                <a:solidFill>
                  <a:schemeClr val="bg1"/>
                </a:solidFill>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Full Name</a:t>
            </a:r>
          </a:p>
        </p:txBody>
      </p:sp>
      <p:sp>
        <p:nvSpPr>
          <p:cNvPr id="10" name="Text Placeholder 6">
            <a:extLst>
              <a:ext uri="{FF2B5EF4-FFF2-40B4-BE49-F238E27FC236}">
                <a16:creationId xmlns:a16="http://schemas.microsoft.com/office/drawing/2014/main" id="{97289182-4FE6-4A18-9775-4588D5801CF6}"/>
              </a:ext>
            </a:extLst>
          </p:cNvPr>
          <p:cNvSpPr>
            <a:spLocks noGrp="1"/>
          </p:cNvSpPr>
          <p:nvPr>
            <p:ph type="body" sz="quarter" idx="16" hasCustomPrompt="1"/>
          </p:nvPr>
        </p:nvSpPr>
        <p:spPr>
          <a:xfrm>
            <a:off x="8458200" y="4306722"/>
            <a:ext cx="2910342" cy="316800"/>
          </a:xfrm>
          <a:solidFill>
            <a:schemeClr val="tx1">
              <a:lumMod val="75000"/>
              <a:lumOff val="25000"/>
            </a:schemeClr>
          </a:solidFill>
        </p:spPr>
        <p:txBody>
          <a:bodyPr rIns="72000" anchor="ctr"/>
          <a:lstStyle>
            <a:lvl1pPr marL="0" indent="0" algn="r">
              <a:buNone/>
              <a:defRPr>
                <a:solidFill>
                  <a:schemeClr val="bg1"/>
                </a:solidFill>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Phone Number</a:t>
            </a:r>
          </a:p>
        </p:txBody>
      </p:sp>
      <p:sp>
        <p:nvSpPr>
          <p:cNvPr id="11" name="Text Placeholder 7">
            <a:extLst>
              <a:ext uri="{FF2B5EF4-FFF2-40B4-BE49-F238E27FC236}">
                <a16:creationId xmlns:a16="http://schemas.microsoft.com/office/drawing/2014/main" id="{BD4E94C7-6CAF-4FEE-9E02-D3D3A2AC5EAF}"/>
              </a:ext>
            </a:extLst>
          </p:cNvPr>
          <p:cNvSpPr>
            <a:spLocks noGrp="1"/>
          </p:cNvSpPr>
          <p:nvPr>
            <p:ph type="body" sz="quarter" idx="17" hasCustomPrompt="1"/>
          </p:nvPr>
        </p:nvSpPr>
        <p:spPr>
          <a:xfrm>
            <a:off x="8458200" y="4655739"/>
            <a:ext cx="2910342" cy="316800"/>
          </a:xfrm>
          <a:solidFill>
            <a:schemeClr val="tx1">
              <a:lumMod val="75000"/>
              <a:lumOff val="25000"/>
            </a:schemeClr>
          </a:solidFill>
        </p:spPr>
        <p:txBody>
          <a:bodyPr rIns="72000" anchor="ctr"/>
          <a:lstStyle>
            <a:lvl1pPr marL="0" indent="0" algn="r">
              <a:buNone/>
              <a:defRPr>
                <a:solidFill>
                  <a:schemeClr val="bg1"/>
                </a:solidFill>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Email or Social Media Handle</a:t>
            </a:r>
          </a:p>
        </p:txBody>
      </p:sp>
      <p:sp>
        <p:nvSpPr>
          <p:cNvPr id="12" name="Text Placeholder 8">
            <a:extLst>
              <a:ext uri="{FF2B5EF4-FFF2-40B4-BE49-F238E27FC236}">
                <a16:creationId xmlns:a16="http://schemas.microsoft.com/office/drawing/2014/main" id="{0DE421A3-3C59-48FC-BC3B-007ADFBEB4FE}"/>
              </a:ext>
            </a:extLst>
          </p:cNvPr>
          <p:cNvSpPr>
            <a:spLocks noGrp="1"/>
          </p:cNvSpPr>
          <p:nvPr>
            <p:ph type="body" sz="quarter" idx="18" hasCustomPrompt="1"/>
          </p:nvPr>
        </p:nvSpPr>
        <p:spPr>
          <a:xfrm>
            <a:off x="8458200" y="5004756"/>
            <a:ext cx="2910342" cy="316800"/>
          </a:xfrm>
          <a:solidFill>
            <a:schemeClr val="tx1">
              <a:lumMod val="75000"/>
              <a:lumOff val="25000"/>
            </a:schemeClr>
          </a:solidFill>
        </p:spPr>
        <p:txBody>
          <a:bodyPr rIns="72000" anchor="ctr"/>
          <a:lstStyle>
            <a:lvl1pPr marL="0" indent="0" algn="r">
              <a:buNone/>
              <a:defRPr>
                <a:solidFill>
                  <a:schemeClr val="bg1"/>
                </a:solidFill>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Company Website</a:t>
            </a:r>
          </a:p>
        </p:txBody>
      </p:sp>
      <p:sp>
        <p:nvSpPr>
          <p:cNvPr id="15" name="Rectangle 14">
            <a:extLst>
              <a:ext uri="{FF2B5EF4-FFF2-40B4-BE49-F238E27FC236}">
                <a16:creationId xmlns:a16="http://schemas.microsoft.com/office/drawing/2014/main" id="{9504A767-1C0B-484E-BF7D-CD42D30A52EE}"/>
              </a:ext>
            </a:extLst>
          </p:cNvPr>
          <p:cNvSpPr/>
          <p:nvPr userDrawn="1"/>
        </p:nvSpPr>
        <p:spPr>
          <a:xfrm>
            <a:off x="11760000" y="6803351"/>
            <a:ext cx="432000" cy="54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4" name="Rectangle 13">
            <a:extLst>
              <a:ext uri="{FF2B5EF4-FFF2-40B4-BE49-F238E27FC236}">
                <a16:creationId xmlns:a16="http://schemas.microsoft.com/office/drawing/2014/main" id="{7A13D8A8-6C3D-4527-959D-41C3213F7F02}"/>
              </a:ext>
            </a:extLst>
          </p:cNvPr>
          <p:cNvSpPr/>
          <p:nvPr userDrawn="1"/>
        </p:nvSpPr>
        <p:spPr>
          <a:xfrm>
            <a:off x="0" y="6803351"/>
            <a:ext cx="9780104" cy="546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3" name="Rectangle 12">
            <a:extLst>
              <a:ext uri="{FF2B5EF4-FFF2-40B4-BE49-F238E27FC236}">
                <a16:creationId xmlns:a16="http://schemas.microsoft.com/office/drawing/2014/main" id="{EC0FBB1B-4F0E-4365-BF27-3150FC6C3B90}"/>
              </a:ext>
            </a:extLst>
          </p:cNvPr>
          <p:cNvSpPr/>
          <p:nvPr userDrawn="1"/>
        </p:nvSpPr>
        <p:spPr>
          <a:xfrm>
            <a:off x="9780103" y="6803351"/>
            <a:ext cx="1979897" cy="5465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Rectangle 7">
            <a:extLst>
              <a:ext uri="{FF2B5EF4-FFF2-40B4-BE49-F238E27FC236}">
                <a16:creationId xmlns:a16="http://schemas.microsoft.com/office/drawing/2014/main" id="{51DD44D8-4A8F-4693-B90A-166855B29D25}"/>
              </a:ext>
            </a:extLst>
          </p:cNvPr>
          <p:cNvSpPr/>
          <p:nvPr userDrawn="1"/>
        </p:nvSpPr>
        <p:spPr>
          <a:xfrm>
            <a:off x="8458200" y="2685912"/>
            <a:ext cx="3733800" cy="1148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Slide Number Placeholder 4">
            <a:extLst>
              <a:ext uri="{FF2B5EF4-FFF2-40B4-BE49-F238E27FC236}">
                <a16:creationId xmlns:a16="http://schemas.microsoft.com/office/drawing/2014/main" id="{222FB6A7-1E80-487C-93E6-DCAA8751EF21}"/>
              </a:ext>
            </a:extLst>
          </p:cNvPr>
          <p:cNvSpPr>
            <a:spLocks noGrp="1"/>
          </p:cNvSpPr>
          <p:nvPr>
            <p:ph type="sldNum" sz="quarter" idx="20"/>
          </p:nvPr>
        </p:nvSpPr>
        <p:spPr/>
        <p:txBody>
          <a:bodyPr/>
          <a:lstStyle/>
          <a:p>
            <a:fld id="{19B51A1E-902D-48AF-9020-955120F399B6}" type="slidenum">
              <a:rPr lang="en-US" noProof="0" smtClean="0"/>
              <a:pPr/>
              <a:t>‹#›</a:t>
            </a:fld>
            <a:endParaRPr lang="en-US" noProof="0" dirty="0"/>
          </a:p>
        </p:txBody>
      </p:sp>
    </p:spTree>
    <p:extLst>
      <p:ext uri="{BB962C8B-B14F-4D97-AF65-F5344CB8AC3E}">
        <p14:creationId xmlns:p14="http://schemas.microsoft.com/office/powerpoint/2010/main" val="22511585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7BBE51-ED7E-4741-A77F-FE1626D3E7C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870E13F-DB33-41CC-A238-76E33E19FEB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12D0232-A7F9-48ED-B48B-71E4780E58B3}"/>
              </a:ext>
            </a:extLst>
          </p:cNvPr>
          <p:cNvSpPr>
            <a:spLocks noGrp="1"/>
          </p:cNvSpPr>
          <p:nvPr>
            <p:ph type="dt" sz="half" idx="10"/>
          </p:nvPr>
        </p:nvSpPr>
        <p:spPr/>
        <p:txBody>
          <a:bodyPr/>
          <a:lstStyle/>
          <a:p>
            <a:fld id="{C35E2FF8-CCB2-479B-A33C-EF33062C99E8}" type="datetimeFigureOut">
              <a:rPr lang="en-US" smtClean="0"/>
              <a:t>7/14/2021</a:t>
            </a:fld>
            <a:endParaRPr lang="en-US"/>
          </a:p>
        </p:txBody>
      </p:sp>
      <p:sp>
        <p:nvSpPr>
          <p:cNvPr id="5" name="Footer Placeholder 4">
            <a:extLst>
              <a:ext uri="{FF2B5EF4-FFF2-40B4-BE49-F238E27FC236}">
                <a16:creationId xmlns:a16="http://schemas.microsoft.com/office/drawing/2014/main" id="{9760D73B-C941-4B0A-92C5-0320F515DC5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9BF92D0-4618-4271-BCD6-900903AD07AF}"/>
              </a:ext>
            </a:extLst>
          </p:cNvPr>
          <p:cNvSpPr>
            <a:spLocks noGrp="1"/>
          </p:cNvSpPr>
          <p:nvPr>
            <p:ph type="sldNum" sz="quarter" idx="12"/>
          </p:nvPr>
        </p:nvSpPr>
        <p:spPr/>
        <p:txBody>
          <a:bodyPr/>
          <a:lstStyle/>
          <a:p>
            <a:fld id="{C133EA68-863D-49E0-A13A-F63FB854FE0B}" type="slidenum">
              <a:rPr lang="en-US" smtClean="0"/>
              <a:t>‹#›</a:t>
            </a:fld>
            <a:endParaRPr lang="en-US"/>
          </a:p>
        </p:txBody>
      </p:sp>
    </p:spTree>
    <p:extLst>
      <p:ext uri="{BB962C8B-B14F-4D97-AF65-F5344CB8AC3E}">
        <p14:creationId xmlns:p14="http://schemas.microsoft.com/office/powerpoint/2010/main" val="3477052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37F12F-A55B-4398-AFA5-5F08E0C413A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AFC837B-EB0E-488D-B760-DEE461F65B5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D46ECA2-385A-4BA1-81E9-761C7820DDB9}"/>
              </a:ext>
            </a:extLst>
          </p:cNvPr>
          <p:cNvSpPr>
            <a:spLocks noGrp="1"/>
          </p:cNvSpPr>
          <p:nvPr>
            <p:ph type="dt" sz="half" idx="10"/>
          </p:nvPr>
        </p:nvSpPr>
        <p:spPr/>
        <p:txBody>
          <a:bodyPr/>
          <a:lstStyle/>
          <a:p>
            <a:fld id="{C35E2FF8-CCB2-479B-A33C-EF33062C99E8}" type="datetimeFigureOut">
              <a:rPr lang="en-US" smtClean="0"/>
              <a:t>7/14/2021</a:t>
            </a:fld>
            <a:endParaRPr lang="en-US"/>
          </a:p>
        </p:txBody>
      </p:sp>
      <p:sp>
        <p:nvSpPr>
          <p:cNvPr id="5" name="Footer Placeholder 4">
            <a:extLst>
              <a:ext uri="{FF2B5EF4-FFF2-40B4-BE49-F238E27FC236}">
                <a16:creationId xmlns:a16="http://schemas.microsoft.com/office/drawing/2014/main" id="{80B3052C-1509-43EB-84CE-D85F219B2B4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DF7ED6E-AD2A-42B4-B59E-DDFBE89AE6B1}"/>
              </a:ext>
            </a:extLst>
          </p:cNvPr>
          <p:cNvSpPr>
            <a:spLocks noGrp="1"/>
          </p:cNvSpPr>
          <p:nvPr>
            <p:ph type="sldNum" sz="quarter" idx="12"/>
          </p:nvPr>
        </p:nvSpPr>
        <p:spPr/>
        <p:txBody>
          <a:bodyPr/>
          <a:lstStyle/>
          <a:p>
            <a:fld id="{C133EA68-863D-49E0-A13A-F63FB854FE0B}" type="slidenum">
              <a:rPr lang="en-US" smtClean="0"/>
              <a:t>‹#›</a:t>
            </a:fld>
            <a:endParaRPr lang="en-US"/>
          </a:p>
        </p:txBody>
      </p:sp>
    </p:spTree>
    <p:extLst>
      <p:ext uri="{BB962C8B-B14F-4D97-AF65-F5344CB8AC3E}">
        <p14:creationId xmlns:p14="http://schemas.microsoft.com/office/powerpoint/2010/main" val="40171530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33868C-EB65-448E-A1D3-F393ED05DF1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8776233-F9C4-4E5A-B4EE-5A2C25665AD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59A9E43-86D9-4E13-A562-44C22231FB4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D0A652C-298B-40C6-9F8E-7931AC03EE5C}"/>
              </a:ext>
            </a:extLst>
          </p:cNvPr>
          <p:cNvSpPr>
            <a:spLocks noGrp="1"/>
          </p:cNvSpPr>
          <p:nvPr>
            <p:ph type="dt" sz="half" idx="10"/>
          </p:nvPr>
        </p:nvSpPr>
        <p:spPr/>
        <p:txBody>
          <a:bodyPr/>
          <a:lstStyle/>
          <a:p>
            <a:fld id="{C35E2FF8-CCB2-479B-A33C-EF33062C99E8}" type="datetimeFigureOut">
              <a:rPr lang="en-US" smtClean="0"/>
              <a:t>7/14/2021</a:t>
            </a:fld>
            <a:endParaRPr lang="en-US"/>
          </a:p>
        </p:txBody>
      </p:sp>
      <p:sp>
        <p:nvSpPr>
          <p:cNvPr id="6" name="Footer Placeholder 5">
            <a:extLst>
              <a:ext uri="{FF2B5EF4-FFF2-40B4-BE49-F238E27FC236}">
                <a16:creationId xmlns:a16="http://schemas.microsoft.com/office/drawing/2014/main" id="{4E2180BF-22C2-4A38-93C1-D0F392A997A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9DC4EBF-3164-4378-8973-62BB73FF2026}"/>
              </a:ext>
            </a:extLst>
          </p:cNvPr>
          <p:cNvSpPr>
            <a:spLocks noGrp="1"/>
          </p:cNvSpPr>
          <p:nvPr>
            <p:ph type="sldNum" sz="quarter" idx="12"/>
          </p:nvPr>
        </p:nvSpPr>
        <p:spPr/>
        <p:txBody>
          <a:bodyPr/>
          <a:lstStyle/>
          <a:p>
            <a:fld id="{C133EA68-863D-49E0-A13A-F63FB854FE0B}" type="slidenum">
              <a:rPr lang="en-US" smtClean="0"/>
              <a:t>‹#›</a:t>
            </a:fld>
            <a:endParaRPr lang="en-US"/>
          </a:p>
        </p:txBody>
      </p:sp>
    </p:spTree>
    <p:extLst>
      <p:ext uri="{BB962C8B-B14F-4D97-AF65-F5344CB8AC3E}">
        <p14:creationId xmlns:p14="http://schemas.microsoft.com/office/powerpoint/2010/main" val="1617764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2E3515-D3D8-499A-91CF-71353124EF2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EE1F252-074D-4632-87E1-69BD66B3F7D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792953B-9914-4398-A888-E653B39C870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45B423E-437E-488A-859C-9FE6B5A5616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F3CEA72-4BBB-455E-A8B3-2C4779F9FFB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F0E8651-6B07-4E17-923B-8F39EE8D3A9A}"/>
              </a:ext>
            </a:extLst>
          </p:cNvPr>
          <p:cNvSpPr>
            <a:spLocks noGrp="1"/>
          </p:cNvSpPr>
          <p:nvPr>
            <p:ph type="dt" sz="half" idx="10"/>
          </p:nvPr>
        </p:nvSpPr>
        <p:spPr/>
        <p:txBody>
          <a:bodyPr/>
          <a:lstStyle/>
          <a:p>
            <a:fld id="{C35E2FF8-CCB2-479B-A33C-EF33062C99E8}" type="datetimeFigureOut">
              <a:rPr lang="en-US" smtClean="0"/>
              <a:t>7/14/2021</a:t>
            </a:fld>
            <a:endParaRPr lang="en-US"/>
          </a:p>
        </p:txBody>
      </p:sp>
      <p:sp>
        <p:nvSpPr>
          <p:cNvPr id="8" name="Footer Placeholder 7">
            <a:extLst>
              <a:ext uri="{FF2B5EF4-FFF2-40B4-BE49-F238E27FC236}">
                <a16:creationId xmlns:a16="http://schemas.microsoft.com/office/drawing/2014/main" id="{421FD481-7D64-40AF-9007-A4F9F10B2E1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C1C9910-AEB9-4603-A0B5-DA3244586337}"/>
              </a:ext>
            </a:extLst>
          </p:cNvPr>
          <p:cNvSpPr>
            <a:spLocks noGrp="1"/>
          </p:cNvSpPr>
          <p:nvPr>
            <p:ph type="sldNum" sz="quarter" idx="12"/>
          </p:nvPr>
        </p:nvSpPr>
        <p:spPr/>
        <p:txBody>
          <a:bodyPr/>
          <a:lstStyle/>
          <a:p>
            <a:fld id="{C133EA68-863D-49E0-A13A-F63FB854FE0B}" type="slidenum">
              <a:rPr lang="en-US" smtClean="0"/>
              <a:t>‹#›</a:t>
            </a:fld>
            <a:endParaRPr lang="en-US"/>
          </a:p>
        </p:txBody>
      </p:sp>
    </p:spTree>
    <p:extLst>
      <p:ext uri="{BB962C8B-B14F-4D97-AF65-F5344CB8AC3E}">
        <p14:creationId xmlns:p14="http://schemas.microsoft.com/office/powerpoint/2010/main" val="26244426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AFFE02-CCBA-4D7C-B2AB-9B90E536536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4576EF6-4C03-4F45-AA82-5785C48985C0}"/>
              </a:ext>
            </a:extLst>
          </p:cNvPr>
          <p:cNvSpPr>
            <a:spLocks noGrp="1"/>
          </p:cNvSpPr>
          <p:nvPr>
            <p:ph type="dt" sz="half" idx="10"/>
          </p:nvPr>
        </p:nvSpPr>
        <p:spPr/>
        <p:txBody>
          <a:bodyPr/>
          <a:lstStyle/>
          <a:p>
            <a:fld id="{C35E2FF8-CCB2-479B-A33C-EF33062C99E8}" type="datetimeFigureOut">
              <a:rPr lang="en-US" smtClean="0"/>
              <a:t>7/14/2021</a:t>
            </a:fld>
            <a:endParaRPr lang="en-US"/>
          </a:p>
        </p:txBody>
      </p:sp>
      <p:sp>
        <p:nvSpPr>
          <p:cNvPr id="4" name="Footer Placeholder 3">
            <a:extLst>
              <a:ext uri="{FF2B5EF4-FFF2-40B4-BE49-F238E27FC236}">
                <a16:creationId xmlns:a16="http://schemas.microsoft.com/office/drawing/2014/main" id="{898D7ECD-E2F1-44E2-A651-824CE6F9F5D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E7079B6-D29D-4171-A30B-137D84CB3662}"/>
              </a:ext>
            </a:extLst>
          </p:cNvPr>
          <p:cNvSpPr>
            <a:spLocks noGrp="1"/>
          </p:cNvSpPr>
          <p:nvPr>
            <p:ph type="sldNum" sz="quarter" idx="12"/>
          </p:nvPr>
        </p:nvSpPr>
        <p:spPr/>
        <p:txBody>
          <a:bodyPr/>
          <a:lstStyle/>
          <a:p>
            <a:fld id="{C133EA68-863D-49E0-A13A-F63FB854FE0B}" type="slidenum">
              <a:rPr lang="en-US" smtClean="0"/>
              <a:t>‹#›</a:t>
            </a:fld>
            <a:endParaRPr lang="en-US"/>
          </a:p>
        </p:txBody>
      </p:sp>
    </p:spTree>
    <p:extLst>
      <p:ext uri="{BB962C8B-B14F-4D97-AF65-F5344CB8AC3E}">
        <p14:creationId xmlns:p14="http://schemas.microsoft.com/office/powerpoint/2010/main" val="21959797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1B77C32-ACD0-4A8A-B07A-C8C830FA2BB4}"/>
              </a:ext>
            </a:extLst>
          </p:cNvPr>
          <p:cNvSpPr>
            <a:spLocks noGrp="1"/>
          </p:cNvSpPr>
          <p:nvPr>
            <p:ph type="dt" sz="half" idx="10"/>
          </p:nvPr>
        </p:nvSpPr>
        <p:spPr/>
        <p:txBody>
          <a:bodyPr/>
          <a:lstStyle/>
          <a:p>
            <a:fld id="{C35E2FF8-CCB2-479B-A33C-EF33062C99E8}" type="datetimeFigureOut">
              <a:rPr lang="en-US" smtClean="0"/>
              <a:t>7/14/2021</a:t>
            </a:fld>
            <a:endParaRPr lang="en-US"/>
          </a:p>
        </p:txBody>
      </p:sp>
      <p:sp>
        <p:nvSpPr>
          <p:cNvPr id="3" name="Footer Placeholder 2">
            <a:extLst>
              <a:ext uri="{FF2B5EF4-FFF2-40B4-BE49-F238E27FC236}">
                <a16:creationId xmlns:a16="http://schemas.microsoft.com/office/drawing/2014/main" id="{9E177EF7-6E7A-4FB6-B0D1-5E91B282292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36B7C27-F48B-4090-9369-A28CFC359F32}"/>
              </a:ext>
            </a:extLst>
          </p:cNvPr>
          <p:cNvSpPr>
            <a:spLocks noGrp="1"/>
          </p:cNvSpPr>
          <p:nvPr>
            <p:ph type="sldNum" sz="quarter" idx="12"/>
          </p:nvPr>
        </p:nvSpPr>
        <p:spPr/>
        <p:txBody>
          <a:bodyPr/>
          <a:lstStyle/>
          <a:p>
            <a:fld id="{C133EA68-863D-49E0-A13A-F63FB854FE0B}" type="slidenum">
              <a:rPr lang="en-US" smtClean="0"/>
              <a:t>‹#›</a:t>
            </a:fld>
            <a:endParaRPr lang="en-US"/>
          </a:p>
        </p:txBody>
      </p:sp>
    </p:spTree>
    <p:extLst>
      <p:ext uri="{BB962C8B-B14F-4D97-AF65-F5344CB8AC3E}">
        <p14:creationId xmlns:p14="http://schemas.microsoft.com/office/powerpoint/2010/main" val="42364252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3C6B45-CE97-4319-8FD0-E69E744F718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789D4CC-62E0-47F3-8118-ACF15545624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9B4CE0D-72D1-4D4D-BB79-E59AE96AA20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09D026A-214D-4576-8186-7BD5E9A8810F}"/>
              </a:ext>
            </a:extLst>
          </p:cNvPr>
          <p:cNvSpPr>
            <a:spLocks noGrp="1"/>
          </p:cNvSpPr>
          <p:nvPr>
            <p:ph type="dt" sz="half" idx="10"/>
          </p:nvPr>
        </p:nvSpPr>
        <p:spPr/>
        <p:txBody>
          <a:bodyPr/>
          <a:lstStyle/>
          <a:p>
            <a:fld id="{C35E2FF8-CCB2-479B-A33C-EF33062C99E8}" type="datetimeFigureOut">
              <a:rPr lang="en-US" smtClean="0"/>
              <a:t>7/14/2021</a:t>
            </a:fld>
            <a:endParaRPr lang="en-US"/>
          </a:p>
        </p:txBody>
      </p:sp>
      <p:sp>
        <p:nvSpPr>
          <p:cNvPr id="6" name="Footer Placeholder 5">
            <a:extLst>
              <a:ext uri="{FF2B5EF4-FFF2-40B4-BE49-F238E27FC236}">
                <a16:creationId xmlns:a16="http://schemas.microsoft.com/office/drawing/2014/main" id="{2BCAE7C4-B478-4541-A38F-8924EDC78F6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3639A5E-953B-4AE0-ACD9-02673B7C66CA}"/>
              </a:ext>
            </a:extLst>
          </p:cNvPr>
          <p:cNvSpPr>
            <a:spLocks noGrp="1"/>
          </p:cNvSpPr>
          <p:nvPr>
            <p:ph type="sldNum" sz="quarter" idx="12"/>
          </p:nvPr>
        </p:nvSpPr>
        <p:spPr/>
        <p:txBody>
          <a:bodyPr/>
          <a:lstStyle/>
          <a:p>
            <a:fld id="{C133EA68-863D-49E0-A13A-F63FB854FE0B}" type="slidenum">
              <a:rPr lang="en-US" smtClean="0"/>
              <a:t>‹#›</a:t>
            </a:fld>
            <a:endParaRPr lang="en-US"/>
          </a:p>
        </p:txBody>
      </p:sp>
    </p:spTree>
    <p:extLst>
      <p:ext uri="{BB962C8B-B14F-4D97-AF65-F5344CB8AC3E}">
        <p14:creationId xmlns:p14="http://schemas.microsoft.com/office/powerpoint/2010/main" val="26705573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FD03C2-B1F6-4BF2-8774-6CD9BD0794A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D6F55E6-220B-4326-8E09-6A2E98DF220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C1A3A3D-D22C-4546-8B98-F5D51397F90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5381246-47AE-47BB-8DF4-B2712BF5C53C}"/>
              </a:ext>
            </a:extLst>
          </p:cNvPr>
          <p:cNvSpPr>
            <a:spLocks noGrp="1"/>
          </p:cNvSpPr>
          <p:nvPr>
            <p:ph type="dt" sz="half" idx="10"/>
          </p:nvPr>
        </p:nvSpPr>
        <p:spPr/>
        <p:txBody>
          <a:bodyPr/>
          <a:lstStyle/>
          <a:p>
            <a:fld id="{C35E2FF8-CCB2-479B-A33C-EF33062C99E8}" type="datetimeFigureOut">
              <a:rPr lang="en-US" smtClean="0"/>
              <a:t>7/14/2021</a:t>
            </a:fld>
            <a:endParaRPr lang="en-US"/>
          </a:p>
        </p:txBody>
      </p:sp>
      <p:sp>
        <p:nvSpPr>
          <p:cNvPr id="6" name="Footer Placeholder 5">
            <a:extLst>
              <a:ext uri="{FF2B5EF4-FFF2-40B4-BE49-F238E27FC236}">
                <a16:creationId xmlns:a16="http://schemas.microsoft.com/office/drawing/2014/main" id="{C16279D5-FA35-43C2-BDF8-9545DFDBED8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A4CFE63-07CA-47F1-8748-C2ECA405424A}"/>
              </a:ext>
            </a:extLst>
          </p:cNvPr>
          <p:cNvSpPr>
            <a:spLocks noGrp="1"/>
          </p:cNvSpPr>
          <p:nvPr>
            <p:ph type="sldNum" sz="quarter" idx="12"/>
          </p:nvPr>
        </p:nvSpPr>
        <p:spPr/>
        <p:txBody>
          <a:bodyPr/>
          <a:lstStyle/>
          <a:p>
            <a:fld id="{C133EA68-863D-49E0-A13A-F63FB854FE0B}" type="slidenum">
              <a:rPr lang="en-US" smtClean="0"/>
              <a:t>‹#›</a:t>
            </a:fld>
            <a:endParaRPr lang="en-US"/>
          </a:p>
        </p:txBody>
      </p:sp>
    </p:spTree>
    <p:extLst>
      <p:ext uri="{BB962C8B-B14F-4D97-AF65-F5344CB8AC3E}">
        <p14:creationId xmlns:p14="http://schemas.microsoft.com/office/powerpoint/2010/main" val="35760058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595FBD4-AB81-426C-8711-C596BDF9E20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44DCEC8-4EED-4A72-BC82-EA6AA9C2A77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CDE4C64-D669-4A63-B6BE-96144909F44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35E2FF8-CCB2-479B-A33C-EF33062C99E8}" type="datetimeFigureOut">
              <a:rPr lang="en-US" smtClean="0"/>
              <a:t>7/14/2021</a:t>
            </a:fld>
            <a:endParaRPr lang="en-US"/>
          </a:p>
        </p:txBody>
      </p:sp>
      <p:sp>
        <p:nvSpPr>
          <p:cNvPr id="5" name="Footer Placeholder 4">
            <a:extLst>
              <a:ext uri="{FF2B5EF4-FFF2-40B4-BE49-F238E27FC236}">
                <a16:creationId xmlns:a16="http://schemas.microsoft.com/office/drawing/2014/main" id="{5EF70FAF-8C4C-4A7D-8A6B-223BF6B2BBF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ECB658C-CD99-4CF4-9FD1-FB42D7678B6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33EA68-863D-49E0-A13A-F63FB854FE0B}" type="slidenum">
              <a:rPr lang="en-US" smtClean="0"/>
              <a:t>‹#›</a:t>
            </a:fld>
            <a:endParaRPr lang="en-US"/>
          </a:p>
        </p:txBody>
      </p:sp>
    </p:spTree>
    <p:extLst>
      <p:ext uri="{BB962C8B-B14F-4D97-AF65-F5344CB8AC3E}">
        <p14:creationId xmlns:p14="http://schemas.microsoft.com/office/powerpoint/2010/main" val="40306835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2.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g"/><Relationship Id="rId7" Type="http://schemas.openxmlformats.org/officeDocument/2006/relationships/hyperlink" Target="http://www.cargotrinidad.com/" TargetMode="External"/><Relationship Id="rId2" Type="http://schemas.openxmlformats.org/officeDocument/2006/relationships/image" Target="../media/image16.jpg"/><Relationship Id="rId1" Type="http://schemas.openxmlformats.org/officeDocument/2006/relationships/slideLayout" Target="../slideLayouts/slideLayout13.xml"/><Relationship Id="rId6" Type="http://schemas.openxmlformats.org/officeDocument/2006/relationships/hyperlink" Target="mailto:sales@cargotrinidad.com" TargetMode="External"/><Relationship Id="rId5" Type="http://schemas.openxmlformats.org/officeDocument/2006/relationships/image" Target="../media/image19.jpg"/><Relationship Id="rId4" Type="http://schemas.openxmlformats.org/officeDocument/2006/relationships/image" Target="../media/image18.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emf"/><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02392A97-7169-411A-A5B6-927AB5D7F2AA}"/>
              </a:ext>
            </a:extLst>
          </p:cNvPr>
          <p:cNvSpPr>
            <a:spLocks noGrp="1"/>
          </p:cNvSpPr>
          <p:nvPr>
            <p:ph type="title"/>
          </p:nvPr>
        </p:nvSpPr>
        <p:spPr>
          <a:xfrm>
            <a:off x="391381" y="-755245"/>
            <a:ext cx="7195698" cy="2929597"/>
          </a:xfrm>
          <a:noFill/>
          <a:effectLst/>
        </p:spPr>
        <p:txBody>
          <a:bodyPr vert="horz" lIns="91440" tIns="45720" rIns="91440" bIns="45720" rtlCol="0" anchor="b">
            <a:normAutofit/>
          </a:bodyPr>
          <a:lstStyle/>
          <a:p>
            <a:r>
              <a:rPr lang="en-US" sz="5400" dirty="0">
                <a:solidFill>
                  <a:schemeClr val="tx1"/>
                </a:solidFill>
                <a:effectLst>
                  <a:outerShdw blurRad="38100" dist="38100" dir="2700000" algn="tl">
                    <a:srgbClr val="000000">
                      <a:alpha val="43137"/>
                    </a:srgbClr>
                  </a:outerShdw>
                </a:effectLst>
                <a:latin typeface="Baskerville Old Face" panose="02020602080505020303" pitchFamily="18" charset="0"/>
              </a:rPr>
              <a:t>Doing Business in Dominican Republic</a:t>
            </a:r>
          </a:p>
        </p:txBody>
      </p:sp>
      <p:pic>
        <p:nvPicPr>
          <p:cNvPr id="11" name="Picture 10">
            <a:extLst>
              <a:ext uri="{FF2B5EF4-FFF2-40B4-BE49-F238E27FC236}">
                <a16:creationId xmlns:a16="http://schemas.microsoft.com/office/drawing/2014/main" id="{C39F3332-20CA-4976-91D1-5413EF965916}"/>
              </a:ext>
            </a:extLst>
          </p:cNvPr>
          <p:cNvPicPr>
            <a:picLocks noChangeAspect="1"/>
          </p:cNvPicPr>
          <p:nvPr/>
        </p:nvPicPr>
        <p:blipFill rotWithShape="1">
          <a:blip r:embed="rId2"/>
          <a:srcRect r="6982"/>
          <a:stretch/>
        </p:blipFill>
        <p:spPr>
          <a:xfrm>
            <a:off x="5761083" y="5200"/>
            <a:ext cx="6430917" cy="4338304"/>
          </a:xfrm>
          <a:custGeom>
            <a:avLst/>
            <a:gdLst/>
            <a:ahLst/>
            <a:cxnLst/>
            <a:rect l="l" t="t" r="r" b="b"/>
            <a:pathLst>
              <a:path w="6430917" h="4338314">
                <a:moveTo>
                  <a:pt x="712614" y="0"/>
                </a:moveTo>
                <a:lnTo>
                  <a:pt x="6430917" y="0"/>
                </a:lnTo>
                <a:lnTo>
                  <a:pt x="6430917" y="4338314"/>
                </a:lnTo>
                <a:lnTo>
                  <a:pt x="0" y="2800083"/>
                </a:lnTo>
                <a:close/>
              </a:path>
            </a:pathLst>
          </a:custGeom>
          <a:noFill/>
        </p:spPr>
      </p:pic>
      <p:pic>
        <p:nvPicPr>
          <p:cNvPr id="7" name="Picture Placeholder 6">
            <a:extLst>
              <a:ext uri="{FF2B5EF4-FFF2-40B4-BE49-F238E27FC236}">
                <a16:creationId xmlns:a16="http://schemas.microsoft.com/office/drawing/2014/main" id="{1778146D-9212-41A6-B331-825033840251}"/>
              </a:ext>
            </a:extLst>
          </p:cNvPr>
          <p:cNvPicPr>
            <a:picLocks noGrp="1" noChangeAspect="1"/>
          </p:cNvPicPr>
          <p:nvPr>
            <p:ph type="pic" sz="quarter" idx="14"/>
          </p:nvPr>
        </p:nvPicPr>
        <p:blipFill>
          <a:blip r:embed="rId3"/>
          <a:srcRect/>
          <a:stretch/>
        </p:blipFill>
        <p:spPr>
          <a:xfrm>
            <a:off x="5750346" y="2903017"/>
            <a:ext cx="6441654" cy="3954983"/>
          </a:xfrm>
          <a:custGeom>
            <a:avLst/>
            <a:gdLst/>
            <a:ahLst/>
            <a:cxnLst/>
            <a:rect l="l" t="t" r="r" b="b"/>
            <a:pathLst>
              <a:path w="6441654" h="4060485">
                <a:moveTo>
                  <a:pt x="0" y="0"/>
                </a:moveTo>
                <a:lnTo>
                  <a:pt x="6441654" y="1540800"/>
                </a:lnTo>
                <a:lnTo>
                  <a:pt x="6441654" y="4060485"/>
                </a:lnTo>
                <a:lnTo>
                  <a:pt x="4297229" y="4060485"/>
                </a:lnTo>
                <a:close/>
              </a:path>
            </a:pathLst>
          </a:custGeom>
          <a:noFill/>
        </p:spPr>
      </p:pic>
      <p:pic>
        <p:nvPicPr>
          <p:cNvPr id="4" name="Picture 3" descr="A picture containing drawing&#10;&#10;Description automatically generated">
            <a:extLst>
              <a:ext uri="{FF2B5EF4-FFF2-40B4-BE49-F238E27FC236}">
                <a16:creationId xmlns:a16="http://schemas.microsoft.com/office/drawing/2014/main" id="{0D46DF01-AADC-49FD-9198-2E4E517B6E84}"/>
              </a:ext>
            </a:extLst>
          </p:cNvPr>
          <p:cNvPicPr>
            <a:picLocks noChangeAspect="1"/>
          </p:cNvPicPr>
          <p:nvPr/>
        </p:nvPicPr>
        <p:blipFill>
          <a:blip r:embed="rId4"/>
          <a:stretch>
            <a:fillRect/>
          </a:stretch>
        </p:blipFill>
        <p:spPr>
          <a:xfrm>
            <a:off x="4892952" y="5397855"/>
            <a:ext cx="3783005" cy="1508768"/>
          </a:xfrm>
          <a:prstGeom prst="flowChartAlternateProcess">
            <a:avLst/>
          </a:prstGeom>
          <a:effectLst>
            <a:softEdge rad="63500"/>
          </a:effectLst>
        </p:spPr>
      </p:pic>
      <p:sp>
        <p:nvSpPr>
          <p:cNvPr id="5" name="TextBox 4">
            <a:extLst>
              <a:ext uri="{FF2B5EF4-FFF2-40B4-BE49-F238E27FC236}">
                <a16:creationId xmlns:a16="http://schemas.microsoft.com/office/drawing/2014/main" id="{B568EEA7-51FB-412A-98E0-9571760F7009}"/>
              </a:ext>
            </a:extLst>
          </p:cNvPr>
          <p:cNvSpPr txBox="1"/>
          <p:nvPr/>
        </p:nvSpPr>
        <p:spPr>
          <a:xfrm>
            <a:off x="0" y="6112914"/>
            <a:ext cx="6547031" cy="584775"/>
          </a:xfrm>
          <a:prstGeom prst="rect">
            <a:avLst/>
          </a:prstGeom>
          <a:noFill/>
        </p:spPr>
        <p:txBody>
          <a:bodyPr wrap="square" rtlCol="0">
            <a:spAutoFit/>
          </a:bodyPr>
          <a:lstStyle/>
          <a:p>
            <a:r>
              <a:rPr lang="en-TT" sz="3200" dirty="0">
                <a:effectLst>
                  <a:outerShdw blurRad="38100" dist="38100" dir="2700000" algn="tl">
                    <a:srgbClr val="000000">
                      <a:alpha val="43137"/>
                    </a:srgbClr>
                  </a:outerShdw>
                </a:effectLst>
                <a:latin typeface="Constantia" panose="02030602050306030303" pitchFamily="18" charset="0"/>
                <a:cs typeface="Aldhabi" panose="01000000000000000000" pitchFamily="2" charset="-78"/>
              </a:rPr>
              <a:t>Presenter: Stacy Baig</a:t>
            </a:r>
          </a:p>
        </p:txBody>
      </p:sp>
      <p:pic>
        <p:nvPicPr>
          <p:cNvPr id="3" name="Picture 2" descr="A picture containing flag, sailing vessel&#10;&#10;Description automatically generated">
            <a:extLst>
              <a:ext uri="{FF2B5EF4-FFF2-40B4-BE49-F238E27FC236}">
                <a16:creationId xmlns:a16="http://schemas.microsoft.com/office/drawing/2014/main" id="{740C0EAD-538D-447C-9DE4-EA2723CE75E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7014" y="2174352"/>
            <a:ext cx="4095445" cy="3629297"/>
          </a:xfrm>
          <a:prstGeom prst="rect">
            <a:avLst/>
          </a:prstGeom>
        </p:spPr>
      </p:pic>
    </p:spTree>
    <p:extLst>
      <p:ext uri="{BB962C8B-B14F-4D97-AF65-F5344CB8AC3E}">
        <p14:creationId xmlns:p14="http://schemas.microsoft.com/office/powerpoint/2010/main" val="39899232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8F81A7B-C2EB-484E-B7E4-D8A349DCF932}"/>
              </a:ext>
            </a:extLst>
          </p:cNvPr>
          <p:cNvSpPr/>
          <p:nvPr/>
        </p:nvSpPr>
        <p:spPr>
          <a:xfrm>
            <a:off x="656560" y="365125"/>
            <a:ext cx="10878879" cy="614149"/>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Content Placeholder 6" descr="A picture containing container, box&#10;&#10;Description automatically generated">
            <a:extLst>
              <a:ext uri="{FF2B5EF4-FFF2-40B4-BE49-F238E27FC236}">
                <a16:creationId xmlns:a16="http://schemas.microsoft.com/office/drawing/2014/main" id="{B8B59C1E-A148-4112-AFCF-BD494C0F19BD}"/>
              </a:ext>
            </a:extLst>
          </p:cNvPr>
          <p:cNvPicPr>
            <a:picLocks noGrp="1" noChangeAspect="1"/>
          </p:cNvPicPr>
          <p:nvPr>
            <p:ph idx="1"/>
          </p:nvPr>
        </p:nvPicPr>
        <p:blipFill>
          <a:blip r:embed="rId2"/>
          <a:stretch>
            <a:fillRect/>
          </a:stretch>
        </p:blipFill>
        <p:spPr>
          <a:xfrm>
            <a:off x="656560" y="1240213"/>
            <a:ext cx="5865410" cy="2728098"/>
          </a:xfrm>
        </p:spPr>
      </p:pic>
      <p:pic>
        <p:nvPicPr>
          <p:cNvPr id="10" name="Picture 9" descr="A picture containing toy&#10;&#10;Description automatically generated">
            <a:extLst>
              <a:ext uri="{FF2B5EF4-FFF2-40B4-BE49-F238E27FC236}">
                <a16:creationId xmlns:a16="http://schemas.microsoft.com/office/drawing/2014/main" id="{C80FD960-A95A-4C79-B0D1-1FEBAABC2BA3}"/>
              </a:ext>
            </a:extLst>
          </p:cNvPr>
          <p:cNvPicPr>
            <a:picLocks noChangeAspect="1"/>
          </p:cNvPicPr>
          <p:nvPr/>
        </p:nvPicPr>
        <p:blipFill>
          <a:blip r:embed="rId3"/>
          <a:stretch>
            <a:fillRect/>
          </a:stretch>
        </p:blipFill>
        <p:spPr>
          <a:xfrm>
            <a:off x="656560" y="4229250"/>
            <a:ext cx="5865410" cy="2586659"/>
          </a:xfrm>
          <a:prstGeom prst="rect">
            <a:avLst/>
          </a:prstGeom>
        </p:spPr>
      </p:pic>
      <p:sp>
        <p:nvSpPr>
          <p:cNvPr id="11" name="Content Placeholder 4">
            <a:extLst>
              <a:ext uri="{FF2B5EF4-FFF2-40B4-BE49-F238E27FC236}">
                <a16:creationId xmlns:a16="http://schemas.microsoft.com/office/drawing/2014/main" id="{B54B225C-10A6-485C-80DF-FF5B6E3191D0}"/>
              </a:ext>
            </a:extLst>
          </p:cNvPr>
          <p:cNvSpPr txBox="1">
            <a:spLocks/>
          </p:cNvSpPr>
          <p:nvPr/>
        </p:nvSpPr>
        <p:spPr>
          <a:xfrm>
            <a:off x="6672094" y="1460310"/>
            <a:ext cx="5269697" cy="5032565"/>
          </a:xfrm>
          <a:prstGeom prst="rect">
            <a:avLst/>
          </a:prstGeom>
        </p:spPr>
        <p:txBody>
          <a:bodyPr>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TT" sz="3400" b="1" u="sng" dirty="0">
                <a:latin typeface="Calibri" panose="020F0502020204030204" pitchFamily="34" charset="0"/>
                <a:cs typeface="Calibri" panose="020F0502020204030204" pitchFamily="34" charset="0"/>
              </a:rPr>
              <a:t>Consolidation services:</a:t>
            </a:r>
          </a:p>
          <a:p>
            <a:pPr marL="0" indent="0">
              <a:spcBef>
                <a:spcPts val="0"/>
              </a:spcBef>
              <a:buFont typeface="Arial" panose="020B0604020202020204" pitchFamily="34" charset="0"/>
              <a:buNone/>
            </a:pPr>
            <a:endParaRPr lang="en-TT" sz="3400" u="sng" dirty="0">
              <a:latin typeface="Calibri" panose="020F0502020204030204" pitchFamily="34" charset="0"/>
              <a:cs typeface="Calibri" panose="020F0502020204030204" pitchFamily="34" charset="0"/>
            </a:endParaRPr>
          </a:p>
          <a:p>
            <a:pPr>
              <a:spcBef>
                <a:spcPts val="0"/>
              </a:spcBef>
            </a:pPr>
            <a:r>
              <a:rPr lang="en-TT" sz="2600" dirty="0">
                <a:latin typeface="Calibri" panose="020F0502020204030204" pitchFamily="34" charset="0"/>
                <a:cs typeface="Calibri" panose="020F0502020204030204" pitchFamily="34" charset="0"/>
              </a:rPr>
              <a:t>1. </a:t>
            </a:r>
            <a:r>
              <a:rPr lang="en-TT" sz="2600" b="1" dirty="0">
                <a:latin typeface="Calibri" panose="020F0502020204030204" pitchFamily="34" charset="0"/>
                <a:cs typeface="Calibri" panose="020F0502020204030204" pitchFamily="34" charset="0"/>
              </a:rPr>
              <a:t>Shipper Consolidation: </a:t>
            </a:r>
            <a:br>
              <a:rPr lang="en-TT" sz="2600" b="1" dirty="0">
                <a:latin typeface="Calibri" panose="020F0502020204030204" pitchFamily="34" charset="0"/>
                <a:cs typeface="Calibri" panose="020F0502020204030204" pitchFamily="34" charset="0"/>
              </a:rPr>
            </a:br>
            <a:r>
              <a:rPr lang="en-TT" sz="2600" dirty="0">
                <a:latin typeface="Calibri" panose="020F0502020204030204" pitchFamily="34" charset="0"/>
                <a:cs typeface="Calibri" panose="020F0502020204030204" pitchFamily="34" charset="0"/>
              </a:rPr>
              <a:t>One local manufacturer consolidating a full container with multiple orders for multiple buyers in the same destination country.</a:t>
            </a:r>
          </a:p>
          <a:p>
            <a:pPr>
              <a:spcBef>
                <a:spcPts val="0"/>
              </a:spcBef>
            </a:pPr>
            <a:endParaRPr lang="en-TT" sz="2600" dirty="0">
              <a:latin typeface="Calibri" panose="020F0502020204030204" pitchFamily="34" charset="0"/>
              <a:cs typeface="Calibri" panose="020F0502020204030204" pitchFamily="34" charset="0"/>
            </a:endParaRPr>
          </a:p>
          <a:p>
            <a:pPr>
              <a:spcBef>
                <a:spcPts val="0"/>
              </a:spcBef>
            </a:pPr>
            <a:r>
              <a:rPr lang="en-TT" sz="2600" b="1" dirty="0">
                <a:latin typeface="Calibri" panose="020F0502020204030204" pitchFamily="34" charset="0"/>
                <a:cs typeface="Calibri" panose="020F0502020204030204" pitchFamily="34" charset="0"/>
              </a:rPr>
              <a:t>2. Buyer Consolidation: </a:t>
            </a:r>
            <a:br>
              <a:rPr lang="en-TT" sz="2600" dirty="0">
                <a:latin typeface="Calibri" panose="020F0502020204030204" pitchFamily="34" charset="0"/>
                <a:cs typeface="Calibri" panose="020F0502020204030204" pitchFamily="34" charset="0"/>
              </a:rPr>
            </a:br>
            <a:r>
              <a:rPr lang="en-TT" sz="2600" dirty="0">
                <a:latin typeface="Calibri" panose="020F0502020204030204" pitchFamily="34" charset="0"/>
                <a:cs typeface="Calibri" panose="020F0502020204030204" pitchFamily="34" charset="0"/>
              </a:rPr>
              <a:t>One consignee at destination purchasing from many manufacturers / sellers in Trinidad and loading into one full container.</a:t>
            </a:r>
          </a:p>
          <a:p>
            <a:pPr marL="0" indent="0">
              <a:spcBef>
                <a:spcPts val="0"/>
              </a:spcBef>
              <a:buFont typeface="Arial" panose="020B0604020202020204" pitchFamily="34" charset="0"/>
              <a:buNone/>
            </a:pPr>
            <a:endParaRPr lang="en-US" sz="2600" dirty="0">
              <a:latin typeface="Calibri" panose="020F0502020204030204" pitchFamily="34" charset="0"/>
              <a:cs typeface="Calibri" panose="020F0502020204030204" pitchFamily="34" charset="0"/>
            </a:endParaRPr>
          </a:p>
          <a:p>
            <a:pPr marL="0" indent="0">
              <a:spcBef>
                <a:spcPts val="0"/>
              </a:spcBef>
              <a:buFont typeface="Arial" panose="020B0604020202020204" pitchFamily="34" charset="0"/>
              <a:buNone/>
            </a:pPr>
            <a:endParaRPr lang="en-US" sz="2600" dirty="0">
              <a:latin typeface="Calibri" panose="020F0502020204030204" pitchFamily="34" charset="0"/>
              <a:cs typeface="Calibri" panose="020F0502020204030204" pitchFamily="34" charset="0"/>
            </a:endParaRPr>
          </a:p>
          <a:p>
            <a:pPr marL="0" indent="0">
              <a:spcBef>
                <a:spcPts val="0"/>
              </a:spcBef>
              <a:buFont typeface="Arial" panose="020B0604020202020204" pitchFamily="34" charset="0"/>
              <a:buNone/>
            </a:pPr>
            <a:r>
              <a:rPr lang="en-TT" sz="2600" b="1" u="sng" dirty="0">
                <a:latin typeface="Calibri" panose="020F0502020204030204" pitchFamily="34" charset="0"/>
                <a:cs typeface="Calibri" panose="020F0502020204030204" pitchFamily="34" charset="0"/>
              </a:rPr>
              <a:t>Non-traditional services provided by Forwarders;</a:t>
            </a:r>
            <a:endParaRPr lang="en-US" sz="2600" u="sng" dirty="0">
              <a:latin typeface="Calibri" panose="020F0502020204030204" pitchFamily="34" charset="0"/>
              <a:cs typeface="Calibri" panose="020F0502020204030204" pitchFamily="34" charset="0"/>
            </a:endParaRPr>
          </a:p>
          <a:p>
            <a:pPr marL="0" indent="0">
              <a:spcBef>
                <a:spcPts val="0"/>
              </a:spcBef>
              <a:buFont typeface="Arial" panose="020B0604020202020204" pitchFamily="34" charset="0"/>
              <a:buNone/>
            </a:pPr>
            <a:r>
              <a:rPr lang="en-TT" sz="2600" dirty="0">
                <a:latin typeface="Calibri" panose="020F0502020204030204" pitchFamily="34" charset="0"/>
                <a:cs typeface="Calibri" panose="020F0502020204030204" pitchFamily="34" charset="0"/>
              </a:rPr>
              <a:t> </a:t>
            </a:r>
            <a:endParaRPr lang="en-US" sz="2600" b="1" dirty="0">
              <a:latin typeface="Calibri" panose="020F0502020204030204" pitchFamily="34" charset="0"/>
              <a:cs typeface="Calibri" panose="020F0502020204030204" pitchFamily="34" charset="0"/>
            </a:endParaRPr>
          </a:p>
          <a:p>
            <a:pPr>
              <a:spcBef>
                <a:spcPts val="0"/>
              </a:spcBef>
            </a:pPr>
            <a:r>
              <a:rPr lang="en-TT" sz="2600" b="1" dirty="0">
                <a:latin typeface="Calibri" panose="020F0502020204030204" pitchFamily="34" charset="0"/>
                <a:cs typeface="Calibri" panose="020F0502020204030204" pitchFamily="34" charset="0"/>
              </a:rPr>
              <a:t>Loading services. </a:t>
            </a:r>
            <a:r>
              <a:rPr lang="en-TT" sz="2600" dirty="0">
                <a:latin typeface="Calibri" panose="020F0502020204030204" pitchFamily="34" charset="0"/>
                <a:cs typeface="Calibri" panose="020F0502020204030204" pitchFamily="34" charset="0"/>
              </a:rPr>
              <a:t>Professionally loading containers for smaller manufacturers who may not have facilities.</a:t>
            </a:r>
          </a:p>
          <a:p>
            <a:pPr marL="0" indent="0">
              <a:spcBef>
                <a:spcPts val="0"/>
              </a:spcBef>
              <a:buFont typeface="Arial" panose="020B0604020202020204" pitchFamily="34" charset="0"/>
              <a:buNone/>
            </a:pPr>
            <a:endParaRPr lang="en-US" sz="2600" dirty="0">
              <a:latin typeface="Calibri" panose="020F0502020204030204" pitchFamily="34" charset="0"/>
              <a:cs typeface="Calibri" panose="020F0502020204030204" pitchFamily="34" charset="0"/>
            </a:endParaRPr>
          </a:p>
          <a:p>
            <a:pPr>
              <a:spcBef>
                <a:spcPts val="0"/>
              </a:spcBef>
            </a:pPr>
            <a:r>
              <a:rPr lang="en-TT" sz="2600" b="1" dirty="0">
                <a:latin typeface="Calibri" panose="020F0502020204030204" pitchFamily="34" charset="0"/>
                <a:cs typeface="Calibri" panose="020F0502020204030204" pitchFamily="34" charset="0"/>
              </a:rPr>
              <a:t>Documentation services. </a:t>
            </a:r>
            <a:r>
              <a:rPr lang="en-TT" sz="2600" dirty="0">
                <a:latin typeface="Calibri" panose="020F0502020204030204" pitchFamily="34" charset="0"/>
                <a:cs typeface="Calibri" panose="020F0502020204030204" pitchFamily="34" charset="0"/>
              </a:rPr>
              <a:t>Issuing of bills of lading, Certificates of origin, export customs documentation, etc.</a:t>
            </a:r>
          </a:p>
          <a:p>
            <a:endParaRPr lang="en-US" dirty="0">
              <a:latin typeface="Garamond" panose="02020404030301010803" pitchFamily="18" charset="0"/>
            </a:endParaRPr>
          </a:p>
        </p:txBody>
      </p:sp>
      <p:sp>
        <p:nvSpPr>
          <p:cNvPr id="12" name="TextBox 11">
            <a:extLst>
              <a:ext uri="{FF2B5EF4-FFF2-40B4-BE49-F238E27FC236}">
                <a16:creationId xmlns:a16="http://schemas.microsoft.com/office/drawing/2014/main" id="{1B42A8DA-1261-480C-B122-E9703B9C31AD}"/>
              </a:ext>
            </a:extLst>
          </p:cNvPr>
          <p:cNvSpPr txBox="1"/>
          <p:nvPr/>
        </p:nvSpPr>
        <p:spPr>
          <a:xfrm>
            <a:off x="791570" y="441366"/>
            <a:ext cx="8256895" cy="461665"/>
          </a:xfrm>
          <a:prstGeom prst="rect">
            <a:avLst/>
          </a:prstGeom>
          <a:noFill/>
        </p:spPr>
        <p:txBody>
          <a:bodyPr wrap="square" rtlCol="0">
            <a:spAutoFit/>
          </a:bodyPr>
          <a:lstStyle/>
          <a:p>
            <a:r>
              <a:rPr lang="en-TT" sz="2400" b="1" dirty="0">
                <a:solidFill>
                  <a:schemeClr val="bg1"/>
                </a:solidFill>
                <a:effectLst/>
                <a:latin typeface="Garamond" panose="02020404030301010803" pitchFamily="18" charset="0"/>
              </a:rPr>
              <a:t>Non-traditional services provided by Forwarders</a:t>
            </a:r>
            <a:endParaRPr lang="en-US" sz="2400" dirty="0">
              <a:solidFill>
                <a:schemeClr val="bg1"/>
              </a:solidFill>
            </a:endParaRPr>
          </a:p>
        </p:txBody>
      </p:sp>
    </p:spTree>
    <p:extLst>
      <p:ext uri="{BB962C8B-B14F-4D97-AF65-F5344CB8AC3E}">
        <p14:creationId xmlns:p14="http://schemas.microsoft.com/office/powerpoint/2010/main" val="11442583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Placeholder 18" descr="A picture containing truck, table, boat, parked&#10;&#10;Description automatically generated">
            <a:extLst>
              <a:ext uri="{FF2B5EF4-FFF2-40B4-BE49-F238E27FC236}">
                <a16:creationId xmlns:a16="http://schemas.microsoft.com/office/drawing/2014/main" id="{3B79C43F-74D2-4771-9EDE-EE9900B0C89D}"/>
              </a:ext>
            </a:extLst>
          </p:cNvPr>
          <p:cNvPicPr>
            <a:picLocks noGrp="1" noChangeAspect="1"/>
          </p:cNvPicPr>
          <p:nvPr>
            <p:ph type="pic" sz="quarter" idx="10"/>
          </p:nvPr>
        </p:nvPicPr>
        <p:blipFill>
          <a:blip r:embed="rId2"/>
          <a:srcRect l="17152" r="17152"/>
          <a:stretch>
            <a:fillRect/>
          </a:stretch>
        </p:blipFill>
        <p:spPr>
          <a:xfrm>
            <a:off x="0" y="0"/>
            <a:ext cx="7794171" cy="6804025"/>
          </a:xfrm>
        </p:spPr>
      </p:pic>
      <p:pic>
        <p:nvPicPr>
          <p:cNvPr id="23" name="Picture 22" descr="A picture containing drawing&#10;&#10;Description automatically generated">
            <a:extLst>
              <a:ext uri="{FF2B5EF4-FFF2-40B4-BE49-F238E27FC236}">
                <a16:creationId xmlns:a16="http://schemas.microsoft.com/office/drawing/2014/main" id="{3728F6DB-61D7-44F4-9E35-D7B9337ECB71}"/>
              </a:ext>
            </a:extLst>
          </p:cNvPr>
          <p:cNvPicPr>
            <a:picLocks noChangeAspect="1"/>
          </p:cNvPicPr>
          <p:nvPr/>
        </p:nvPicPr>
        <p:blipFill>
          <a:blip r:embed="rId3"/>
          <a:stretch>
            <a:fillRect/>
          </a:stretch>
        </p:blipFill>
        <p:spPr>
          <a:xfrm>
            <a:off x="7906713" y="2921531"/>
            <a:ext cx="4156629" cy="2078315"/>
          </a:xfrm>
          <a:prstGeom prst="rect">
            <a:avLst/>
          </a:prstGeom>
        </p:spPr>
      </p:pic>
      <p:pic>
        <p:nvPicPr>
          <p:cNvPr id="1026" name="Picture 2" descr="Free Sample Thank You Letter Template for Internshi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V="1">
            <a:off x="2697519" y="-7292629"/>
            <a:ext cx="6663016" cy="375445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538843" y="294658"/>
            <a:ext cx="3193188" cy="2394468"/>
          </a:xfrm>
          <a:prstGeom prst="rect">
            <a:avLst/>
          </a:prstGeom>
        </p:spPr>
      </p:pic>
      <p:sp>
        <p:nvSpPr>
          <p:cNvPr id="2" name="TextBox 1">
            <a:extLst>
              <a:ext uri="{FF2B5EF4-FFF2-40B4-BE49-F238E27FC236}">
                <a16:creationId xmlns:a16="http://schemas.microsoft.com/office/drawing/2014/main" id="{291AC18B-5084-48B8-975F-08368384FB90}"/>
              </a:ext>
            </a:extLst>
          </p:cNvPr>
          <p:cNvSpPr txBox="1"/>
          <p:nvPr/>
        </p:nvSpPr>
        <p:spPr>
          <a:xfrm>
            <a:off x="8342142" y="5125925"/>
            <a:ext cx="3721200" cy="1200329"/>
          </a:xfrm>
          <a:prstGeom prst="rect">
            <a:avLst/>
          </a:prstGeom>
          <a:noFill/>
        </p:spPr>
        <p:txBody>
          <a:bodyPr wrap="square" rtlCol="0">
            <a:spAutoFit/>
          </a:bodyPr>
          <a:lstStyle/>
          <a:p>
            <a:endParaRPr lang="en-US" dirty="0"/>
          </a:p>
          <a:p>
            <a:r>
              <a:rPr lang="en-US" dirty="0">
                <a:latin typeface="Arial" panose="020B0604020202020204" pitchFamily="34" charset="0"/>
                <a:cs typeface="Arial" panose="020B0604020202020204" pitchFamily="34" charset="0"/>
              </a:rPr>
              <a:t>For Quotations or Queries please email: </a:t>
            </a:r>
            <a:r>
              <a:rPr lang="en-US" dirty="0">
                <a:latin typeface="Arial" panose="020B060402020202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sales@cargotrinidad.com</a:t>
            </a:r>
            <a:r>
              <a:rPr lang="en-US" dirty="0">
                <a:latin typeface="Arial" panose="020B0604020202020204" pitchFamily="34" charset="0"/>
                <a:cs typeface="Arial" panose="020B0604020202020204" pitchFamily="34" charset="0"/>
              </a:rPr>
              <a:t> </a:t>
            </a:r>
          </a:p>
          <a:p>
            <a:r>
              <a:rPr lang="en-US" dirty="0">
                <a:latin typeface="Arial" panose="020B0604020202020204" pitchFamily="34" charset="0"/>
                <a:cs typeface="Arial" panose="020B0604020202020204" pitchFamily="34" charset="0"/>
              </a:rPr>
              <a:t>Tel: 868 223 7447 </a:t>
            </a:r>
          </a:p>
        </p:txBody>
      </p:sp>
      <p:sp>
        <p:nvSpPr>
          <p:cNvPr id="8" name="TextBox 7">
            <a:extLst>
              <a:ext uri="{FF2B5EF4-FFF2-40B4-BE49-F238E27FC236}">
                <a16:creationId xmlns:a16="http://schemas.microsoft.com/office/drawing/2014/main" id="{FE13B0E4-318D-48AE-AA0E-1CD544EF9F12}"/>
              </a:ext>
            </a:extLst>
          </p:cNvPr>
          <p:cNvSpPr txBox="1"/>
          <p:nvPr/>
        </p:nvSpPr>
        <p:spPr>
          <a:xfrm>
            <a:off x="8342142" y="4647387"/>
            <a:ext cx="3319975" cy="307777"/>
          </a:xfrm>
          <a:prstGeom prst="rect">
            <a:avLst/>
          </a:prstGeom>
          <a:noFill/>
        </p:spPr>
        <p:txBody>
          <a:bodyPr wrap="square">
            <a:spAutoFit/>
          </a:bodyPr>
          <a:lstStyle/>
          <a:p>
            <a:r>
              <a:rPr lang="en-US" sz="1200" b="1" dirty="0">
                <a:effectLst/>
                <a:latin typeface="Georgia" panose="02040502050405020303" pitchFamily="18" charset="0"/>
                <a:ea typeface="Calibri" panose="020F0502020204030204" pitchFamily="34" charset="0"/>
                <a:cs typeface="Calibri" panose="020F0502020204030204" pitchFamily="34" charset="0"/>
              </a:rPr>
              <a:t>Website: </a:t>
            </a:r>
            <a:r>
              <a:rPr lang="en-US" sz="1200" b="1" u="sng" dirty="0">
                <a:effectLst/>
                <a:latin typeface="Georgia" panose="02040502050405020303" pitchFamily="18" charset="0"/>
                <a:ea typeface="Calibri" panose="020F0502020204030204" pitchFamily="34" charset="0"/>
                <a:hlinkClick r:id="rId7">
                  <a:extLst>
                    <a:ext uri="{A12FA001-AC4F-418D-AE19-62706E023703}">
                      <ahyp:hlinkClr xmlns:ahyp="http://schemas.microsoft.com/office/drawing/2018/hyperlinkcolor" val="tx"/>
                    </a:ext>
                  </a:extLst>
                </a:hlinkClick>
              </a:rPr>
              <a:t>www.cargotrinidad.</a:t>
            </a:r>
            <a:r>
              <a:rPr lang="en-US" sz="1400" b="1" u="sng" dirty="0">
                <a:effectLst/>
                <a:latin typeface="Georgia" panose="02040502050405020303" pitchFamily="18" charset="0"/>
                <a:ea typeface="Calibri" panose="020F0502020204030204" pitchFamily="34" charset="0"/>
                <a:hlinkClick r:id="rId7">
                  <a:extLst>
                    <a:ext uri="{A12FA001-AC4F-418D-AE19-62706E023703}">
                      <ahyp:hlinkClr xmlns:ahyp="http://schemas.microsoft.com/office/drawing/2018/hyperlinkcolor" val="tx"/>
                    </a:ext>
                  </a:extLst>
                </a:hlinkClick>
              </a:rPr>
              <a:t>com</a:t>
            </a:r>
            <a:endParaRPr lang="en-US" sz="1400" b="1" dirty="0"/>
          </a:p>
        </p:txBody>
      </p:sp>
    </p:spTree>
    <p:extLst>
      <p:ext uri="{BB962C8B-B14F-4D97-AF65-F5344CB8AC3E}">
        <p14:creationId xmlns:p14="http://schemas.microsoft.com/office/powerpoint/2010/main" val="415367830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6FEA95D-C03F-45DA-8960-60605BCA9A06}"/>
              </a:ext>
            </a:extLst>
          </p:cNvPr>
          <p:cNvSpPr txBox="1"/>
          <p:nvPr/>
        </p:nvSpPr>
        <p:spPr>
          <a:xfrm>
            <a:off x="1192696" y="1563757"/>
            <a:ext cx="9435547" cy="4924425"/>
          </a:xfrm>
          <a:prstGeom prst="rect">
            <a:avLst/>
          </a:prstGeom>
          <a:noFill/>
        </p:spPr>
        <p:txBody>
          <a:bodyPr wrap="square" rtlCol="0">
            <a:spAutoFit/>
          </a:bodyPr>
          <a:lstStyle/>
          <a:p>
            <a:r>
              <a:rPr lang="en-US" sz="2800" b="1" dirty="0"/>
              <a:t>The CARICOM – Dominican Republic Free Trade Agreement </a:t>
            </a:r>
            <a:r>
              <a:rPr lang="en-US" sz="2800" dirty="0"/>
              <a:t>was signed on August 22, 1998. It grants Trinidad and Tobago’s exporters access to more than eight million consumers in the Dominican Republic market. </a:t>
            </a:r>
          </a:p>
          <a:p>
            <a:endParaRPr lang="en-US" sz="2800" dirty="0"/>
          </a:p>
          <a:p>
            <a:r>
              <a:rPr lang="en-US" sz="2800" dirty="0"/>
              <a:t>This agreement eliminates border taxes on all goods imported from and exported to the Dominican Republic other than those specifically listed or deemed economically sensitive.</a:t>
            </a:r>
          </a:p>
          <a:p>
            <a:endParaRPr lang="en-US" dirty="0"/>
          </a:p>
          <a:p>
            <a:endParaRPr lang="en-US" dirty="0"/>
          </a:p>
          <a:p>
            <a:endParaRPr lang="en-US" dirty="0"/>
          </a:p>
          <a:p>
            <a:endParaRPr lang="en-US" dirty="0"/>
          </a:p>
          <a:p>
            <a:endParaRPr lang="en-US" dirty="0"/>
          </a:p>
        </p:txBody>
      </p:sp>
      <p:sp>
        <p:nvSpPr>
          <p:cNvPr id="11" name="Rectangle 10">
            <a:extLst>
              <a:ext uri="{FF2B5EF4-FFF2-40B4-BE49-F238E27FC236}">
                <a16:creationId xmlns:a16="http://schemas.microsoft.com/office/drawing/2014/main" id="{4469F859-4028-45E0-AA9F-65C40E6BD941}"/>
              </a:ext>
            </a:extLst>
          </p:cNvPr>
          <p:cNvSpPr/>
          <p:nvPr/>
        </p:nvSpPr>
        <p:spPr>
          <a:xfrm>
            <a:off x="945318" y="466071"/>
            <a:ext cx="10878879" cy="614149"/>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6E5E206D-C0C8-487E-97AC-025B5DDBCA94}"/>
              </a:ext>
            </a:extLst>
          </p:cNvPr>
          <p:cNvSpPr txBox="1"/>
          <p:nvPr/>
        </p:nvSpPr>
        <p:spPr>
          <a:xfrm>
            <a:off x="1192696" y="539095"/>
            <a:ext cx="9145172" cy="523220"/>
          </a:xfrm>
          <a:prstGeom prst="rect">
            <a:avLst/>
          </a:prstGeom>
          <a:noFill/>
        </p:spPr>
        <p:txBody>
          <a:bodyPr wrap="square">
            <a:spAutoFit/>
          </a:bodyPr>
          <a:lstStyle/>
          <a:p>
            <a:r>
              <a:rPr lang="en-US" sz="2800" b="1" dirty="0">
                <a:solidFill>
                  <a:schemeClr val="bg1"/>
                </a:solidFill>
              </a:rPr>
              <a:t>CARICOM-DOMINICAN REPUBLIC FREE TRADE AGREEMENT</a:t>
            </a:r>
          </a:p>
        </p:txBody>
      </p:sp>
    </p:spTree>
    <p:extLst>
      <p:ext uri="{BB962C8B-B14F-4D97-AF65-F5344CB8AC3E}">
        <p14:creationId xmlns:p14="http://schemas.microsoft.com/office/powerpoint/2010/main" val="28297428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6FEA95D-C03F-45DA-8960-60605BCA9A06}"/>
              </a:ext>
            </a:extLst>
          </p:cNvPr>
          <p:cNvSpPr txBox="1"/>
          <p:nvPr/>
        </p:nvSpPr>
        <p:spPr>
          <a:xfrm>
            <a:off x="1047508" y="1209814"/>
            <a:ext cx="9435547" cy="646331"/>
          </a:xfrm>
          <a:prstGeom prst="rect">
            <a:avLst/>
          </a:prstGeom>
          <a:noFill/>
        </p:spPr>
        <p:txBody>
          <a:bodyPr wrap="square" rtlCol="0">
            <a:spAutoFit/>
          </a:bodyPr>
          <a:lstStyle/>
          <a:p>
            <a:endParaRPr lang="en-US" dirty="0"/>
          </a:p>
          <a:p>
            <a:endParaRPr lang="en-US" dirty="0"/>
          </a:p>
        </p:txBody>
      </p:sp>
      <p:sp>
        <p:nvSpPr>
          <p:cNvPr id="5" name="TextBox 4">
            <a:extLst>
              <a:ext uri="{FF2B5EF4-FFF2-40B4-BE49-F238E27FC236}">
                <a16:creationId xmlns:a16="http://schemas.microsoft.com/office/drawing/2014/main" id="{BB2CEC4C-240A-4B80-B88C-2F6576D6D716}"/>
              </a:ext>
            </a:extLst>
          </p:cNvPr>
          <p:cNvSpPr txBox="1"/>
          <p:nvPr/>
        </p:nvSpPr>
        <p:spPr>
          <a:xfrm>
            <a:off x="844062" y="935450"/>
            <a:ext cx="10764664" cy="5262979"/>
          </a:xfrm>
          <a:prstGeom prst="rect">
            <a:avLst/>
          </a:prstGeom>
          <a:noFill/>
        </p:spPr>
        <p:txBody>
          <a:bodyPr wrap="square">
            <a:spAutoFit/>
          </a:bodyPr>
          <a:lstStyle/>
          <a:p>
            <a:endParaRPr lang="en-US" sz="2800" dirty="0"/>
          </a:p>
          <a:p>
            <a:r>
              <a:rPr lang="en-US" sz="2800" dirty="0"/>
              <a:t>Trinidad and Tobago has been a net exporter to the Dominican Republic over the period 2016-2020. </a:t>
            </a:r>
          </a:p>
          <a:p>
            <a:endParaRPr lang="en-US" sz="2800" dirty="0"/>
          </a:p>
          <a:p>
            <a:r>
              <a:rPr lang="en-US" sz="2800" dirty="0"/>
              <a:t>In 2020, Trinidad and Tobago exported products valued at approximately TT$ 302 million and imported approximately TT$ 254 million from that market. </a:t>
            </a:r>
          </a:p>
          <a:p>
            <a:endParaRPr lang="en-US" sz="2800" dirty="0"/>
          </a:p>
          <a:p>
            <a:r>
              <a:rPr lang="en-US" sz="2800" dirty="0"/>
              <a:t>The main products exported in 2020 were urea, prepared foods, plastic bottles, glass bottles, copper conductors, toilet paper and natural gas, while the top imported products were bananas, mineral water, tobacco, plastic packaging, gypsum, condiments, circuit breakers and avocados.</a:t>
            </a:r>
          </a:p>
        </p:txBody>
      </p:sp>
      <p:sp>
        <p:nvSpPr>
          <p:cNvPr id="11" name="Rectangle 10">
            <a:extLst>
              <a:ext uri="{FF2B5EF4-FFF2-40B4-BE49-F238E27FC236}">
                <a16:creationId xmlns:a16="http://schemas.microsoft.com/office/drawing/2014/main" id="{060D2F54-BAC6-48F2-B4BB-07B7EC5B6785}"/>
              </a:ext>
            </a:extLst>
          </p:cNvPr>
          <p:cNvSpPr/>
          <p:nvPr/>
        </p:nvSpPr>
        <p:spPr>
          <a:xfrm>
            <a:off x="729847" y="352496"/>
            <a:ext cx="10878879" cy="614149"/>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3AB09D41-45CF-44E7-AB74-45D7C7A16476}"/>
              </a:ext>
            </a:extLst>
          </p:cNvPr>
          <p:cNvSpPr txBox="1"/>
          <p:nvPr/>
        </p:nvSpPr>
        <p:spPr>
          <a:xfrm>
            <a:off x="844062" y="443425"/>
            <a:ext cx="6098344" cy="523220"/>
          </a:xfrm>
          <a:prstGeom prst="rect">
            <a:avLst/>
          </a:prstGeom>
          <a:noFill/>
        </p:spPr>
        <p:txBody>
          <a:bodyPr wrap="square">
            <a:spAutoFit/>
          </a:bodyPr>
          <a:lstStyle/>
          <a:p>
            <a:r>
              <a:rPr lang="en-US" sz="2800" b="1" dirty="0">
                <a:solidFill>
                  <a:schemeClr val="bg1"/>
                </a:solidFill>
              </a:rPr>
              <a:t>DOING BUSINESS IN DR</a:t>
            </a:r>
            <a:r>
              <a:rPr lang="en-US" sz="2400" b="1" dirty="0">
                <a:solidFill>
                  <a:schemeClr val="bg1"/>
                </a:solidFill>
              </a:rPr>
              <a:t>:</a:t>
            </a:r>
          </a:p>
        </p:txBody>
      </p:sp>
    </p:spTree>
    <p:extLst>
      <p:ext uri="{BB962C8B-B14F-4D97-AF65-F5344CB8AC3E}">
        <p14:creationId xmlns:p14="http://schemas.microsoft.com/office/powerpoint/2010/main" val="23177764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5F281FEB-B0DA-49D7-BAB1-75CCAF284644}"/>
              </a:ext>
            </a:extLst>
          </p:cNvPr>
          <p:cNvSpPr txBox="1"/>
          <p:nvPr/>
        </p:nvSpPr>
        <p:spPr>
          <a:xfrm>
            <a:off x="656560" y="939951"/>
            <a:ext cx="9513277" cy="6141297"/>
          </a:xfrm>
          <a:prstGeom prst="rect">
            <a:avLst/>
          </a:prstGeom>
          <a:noFill/>
        </p:spPr>
        <p:txBody>
          <a:bodyPr wrap="square">
            <a:spAutoFit/>
          </a:bodyPr>
          <a:lstStyle/>
          <a:p>
            <a:pPr marL="342900" indent="-342900">
              <a:lnSpc>
                <a:spcPct val="107000"/>
              </a:lnSpc>
              <a:spcAft>
                <a:spcPts val="800"/>
              </a:spcAft>
              <a:buSzPts val="1000"/>
              <a:buFont typeface="Symbol" panose="05050102010706020507" pitchFamily="18" charset="2"/>
              <a:buChar char=""/>
              <a:tabLst>
                <a:tab pos="457200" algn="l"/>
              </a:tabLst>
            </a:pPr>
            <a:r>
              <a:rPr lang="en-US" sz="2800" b="1" dirty="0">
                <a:ea typeface="Times New Roman" panose="02020603050405020304" pitchFamily="18" charset="0"/>
                <a:cs typeface="Times New Roman" panose="02020603050405020304" pitchFamily="18" charset="0"/>
              </a:rPr>
              <a:t>Export</a:t>
            </a:r>
            <a:r>
              <a:rPr lang="en-US" sz="2800" b="1" dirty="0">
                <a:effectLst/>
                <a:ea typeface="Times New Roman" panose="02020603050405020304" pitchFamily="18" charset="0"/>
                <a:cs typeface="Times New Roman" panose="02020603050405020304" pitchFamily="18" charset="0"/>
              </a:rPr>
              <a:t> requirements include the following: </a:t>
            </a:r>
          </a:p>
          <a:p>
            <a:r>
              <a:rPr lang="en-US" sz="2800" b="1" dirty="0"/>
              <a:t>Mandatory documents required:</a:t>
            </a:r>
          </a:p>
          <a:p>
            <a:pPr>
              <a:buFont typeface="Arial" panose="020B0604020202020204" pitchFamily="34" charset="0"/>
              <a:buChar char="•"/>
            </a:pPr>
            <a:r>
              <a:rPr lang="en-US" sz="2800" dirty="0"/>
              <a:t>Shipping document (BL or AWB)</a:t>
            </a:r>
          </a:p>
          <a:p>
            <a:pPr>
              <a:buFont typeface="Arial" panose="020B0604020202020204" pitchFamily="34" charset="0"/>
              <a:buChar char="•"/>
            </a:pPr>
            <a:r>
              <a:rPr lang="en-US" sz="2800" dirty="0"/>
              <a:t>Commercial invoice(s)</a:t>
            </a:r>
          </a:p>
          <a:p>
            <a:pPr>
              <a:buFont typeface="Arial" panose="020B0604020202020204" pitchFamily="34" charset="0"/>
              <a:buChar char="•"/>
            </a:pPr>
            <a:r>
              <a:rPr lang="en-US" sz="2800" dirty="0"/>
              <a:t>Origin Certificate</a:t>
            </a:r>
          </a:p>
          <a:p>
            <a:pPr>
              <a:buFont typeface="Arial" panose="020B0604020202020204" pitchFamily="34" charset="0"/>
              <a:buChar char="•"/>
            </a:pPr>
            <a:r>
              <a:rPr lang="en-US" sz="2800" dirty="0"/>
              <a:t>Packing list(s)</a:t>
            </a:r>
          </a:p>
          <a:p>
            <a:pPr>
              <a:buFont typeface="Arial" panose="020B0604020202020204" pitchFamily="34" charset="0"/>
              <a:buChar char="•"/>
            </a:pPr>
            <a:r>
              <a:rPr lang="en-US" sz="2800" dirty="0"/>
              <a:t>Cargo description to complete Classification Number / HS code</a:t>
            </a:r>
          </a:p>
          <a:p>
            <a:endParaRPr lang="en-US" sz="2800" dirty="0"/>
          </a:p>
          <a:p>
            <a:r>
              <a:rPr lang="en-US" sz="2800" b="1" dirty="0"/>
              <a:t>Additional documents (where applicable) *</a:t>
            </a:r>
          </a:p>
          <a:p>
            <a:pPr>
              <a:buFont typeface="Arial" panose="020B0604020202020204" pitchFamily="34" charset="0"/>
              <a:buChar char="•"/>
            </a:pPr>
            <a:r>
              <a:rPr lang="en-US" sz="2800" dirty="0"/>
              <a:t>Copy of the Bill of Lading</a:t>
            </a:r>
          </a:p>
          <a:p>
            <a:pPr>
              <a:buFont typeface="Arial" panose="020B0604020202020204" pitchFamily="34" charset="0"/>
              <a:buChar char="•"/>
            </a:pPr>
            <a:r>
              <a:rPr lang="en-US" sz="2800" dirty="0"/>
              <a:t>Licenses</a:t>
            </a:r>
          </a:p>
          <a:p>
            <a:pPr>
              <a:buFont typeface="Arial" panose="020B0604020202020204" pitchFamily="34" charset="0"/>
              <a:buChar char="•"/>
            </a:pPr>
            <a:r>
              <a:rPr lang="en-US" sz="2800" dirty="0"/>
              <a:t>Non-Tariff Regulations Certificates</a:t>
            </a:r>
          </a:p>
          <a:p>
            <a:pPr>
              <a:buFont typeface="Arial" panose="020B0604020202020204" pitchFamily="34" charset="0"/>
              <a:buChar char="•"/>
            </a:pPr>
            <a:r>
              <a:rPr lang="en-US" sz="2800" dirty="0"/>
              <a:t>Origin Certificate</a:t>
            </a:r>
          </a:p>
          <a:p>
            <a:pPr marL="342900" indent="-342900">
              <a:lnSpc>
                <a:spcPct val="107000"/>
              </a:lnSpc>
              <a:spcAft>
                <a:spcPts val="800"/>
              </a:spcAft>
              <a:buSzPts val="1000"/>
              <a:buFont typeface="Symbol" panose="05050102010706020507" pitchFamily="18" charset="2"/>
              <a:buChar char=""/>
              <a:tabLst>
                <a:tab pos="457200" algn="l"/>
              </a:tabLst>
            </a:pPr>
            <a:endParaRPr lang="en-US" sz="2000" dirty="0">
              <a:effectLst/>
              <a:ea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8FAA5879-9ADD-48B9-8EB4-60BBB0E2B17E}"/>
              </a:ext>
            </a:extLst>
          </p:cNvPr>
          <p:cNvSpPr/>
          <p:nvPr/>
        </p:nvSpPr>
        <p:spPr>
          <a:xfrm>
            <a:off x="656560" y="230751"/>
            <a:ext cx="10878879" cy="614149"/>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9BEDFF0-B6ED-4133-BEBA-69D8E4D3E7C7}"/>
              </a:ext>
            </a:extLst>
          </p:cNvPr>
          <p:cNvSpPr txBox="1"/>
          <p:nvPr/>
        </p:nvSpPr>
        <p:spPr>
          <a:xfrm>
            <a:off x="656560" y="230751"/>
            <a:ext cx="9288194" cy="523220"/>
          </a:xfrm>
          <a:prstGeom prst="rect">
            <a:avLst/>
          </a:prstGeom>
          <a:noFill/>
        </p:spPr>
        <p:txBody>
          <a:bodyPr wrap="square">
            <a:spAutoFit/>
          </a:bodyPr>
          <a:lstStyle/>
          <a:p>
            <a:r>
              <a:rPr lang="en-US" sz="2800" b="1" dirty="0">
                <a:solidFill>
                  <a:schemeClr val="bg1"/>
                </a:solidFill>
              </a:rPr>
              <a:t>DOING BUSINESS IN DR:</a:t>
            </a:r>
            <a:endParaRPr lang="en-US" sz="1600" b="1" dirty="0">
              <a:solidFill>
                <a:schemeClr val="bg1"/>
              </a:solidFill>
            </a:endParaRPr>
          </a:p>
        </p:txBody>
      </p:sp>
    </p:spTree>
    <p:extLst>
      <p:ext uri="{BB962C8B-B14F-4D97-AF65-F5344CB8AC3E}">
        <p14:creationId xmlns:p14="http://schemas.microsoft.com/office/powerpoint/2010/main" val="26203289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3EA2152-E9CE-4EDD-9ED6-0689C2B9B787}"/>
              </a:ext>
            </a:extLst>
          </p:cNvPr>
          <p:cNvSpPr txBox="1"/>
          <p:nvPr/>
        </p:nvSpPr>
        <p:spPr>
          <a:xfrm>
            <a:off x="448917" y="126403"/>
            <a:ext cx="6096000" cy="375552"/>
          </a:xfrm>
          <a:prstGeom prst="rect">
            <a:avLst/>
          </a:prstGeom>
          <a:noFill/>
        </p:spPr>
        <p:txBody>
          <a:bodyPr wrap="square">
            <a:spAutoFit/>
          </a:bodyPr>
          <a:lstStyle/>
          <a:p>
            <a:pPr marL="0" marR="0">
              <a:lnSpc>
                <a:spcPct val="107000"/>
              </a:lnSpc>
              <a:spcBef>
                <a:spcPts val="0"/>
              </a:spcBef>
              <a:spcAft>
                <a:spcPts val="800"/>
              </a:spcAft>
            </a:pPr>
            <a:r>
              <a:rPr lang="en-TT" sz="1800" b="1">
                <a:effectLst/>
                <a:latin typeface="Calibri" panose="020F0502020204030204" pitchFamily="34" charset="0"/>
                <a:ea typeface="Calibri" panose="020F0502020204030204" pitchFamily="34" charset="0"/>
                <a:cs typeface="Times New Roman" panose="02020603050405020304" pitchFamily="18" charset="0"/>
              </a:rPr>
              <a:t>CARICOM (Caribbean Common Market)  Invoice  (Specimen)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5">
            <a:extLst>
              <a:ext uri="{FF2B5EF4-FFF2-40B4-BE49-F238E27FC236}">
                <a16:creationId xmlns:a16="http://schemas.microsoft.com/office/drawing/2014/main" id="{1102683F-4368-46B0-A82D-7C4425B00370}"/>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3359" y="678189"/>
            <a:ext cx="5595731" cy="5860372"/>
          </a:xfrm>
          <a:prstGeom prst="rect">
            <a:avLst/>
          </a:prstGeom>
          <a:noFill/>
          <a:ln>
            <a:noFill/>
          </a:ln>
        </p:spPr>
      </p:pic>
      <p:sp>
        <p:nvSpPr>
          <p:cNvPr id="10" name="Rectangle 1">
            <a:extLst>
              <a:ext uri="{FF2B5EF4-FFF2-40B4-BE49-F238E27FC236}">
                <a16:creationId xmlns:a16="http://schemas.microsoft.com/office/drawing/2014/main" id="{BAA34BB4-FEF7-4DA6-9F3F-00E9DB645E73}"/>
              </a:ext>
            </a:extLst>
          </p:cNvPr>
          <p:cNvSpPr>
            <a:spLocks noChangeArrowheads="1"/>
          </p:cNvSpPr>
          <p:nvPr/>
        </p:nvSpPr>
        <p:spPr bwMode="auto">
          <a:xfrm>
            <a:off x="7617268" y="17193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2" name="Picture 11">
            <a:extLst>
              <a:ext uri="{FF2B5EF4-FFF2-40B4-BE49-F238E27FC236}">
                <a16:creationId xmlns:a16="http://schemas.microsoft.com/office/drawing/2014/main" id="{12C5BFD5-2C44-4877-8CAB-DE1EFFD1C7FF}"/>
              </a:ext>
            </a:extLst>
          </p:cNvPr>
          <p:cNvPicPr>
            <a:picLocks noChangeAspect="1"/>
          </p:cNvPicPr>
          <p:nvPr/>
        </p:nvPicPr>
        <p:blipFill>
          <a:blip r:embed="rId3"/>
          <a:stretch>
            <a:fillRect/>
          </a:stretch>
        </p:blipFill>
        <p:spPr>
          <a:xfrm>
            <a:off x="6427959" y="204751"/>
            <a:ext cx="5395825" cy="4476750"/>
          </a:xfrm>
          <a:prstGeom prst="rect">
            <a:avLst/>
          </a:prstGeom>
        </p:spPr>
      </p:pic>
      <p:pic>
        <p:nvPicPr>
          <p:cNvPr id="15" name="Picture 14">
            <a:extLst>
              <a:ext uri="{FF2B5EF4-FFF2-40B4-BE49-F238E27FC236}">
                <a16:creationId xmlns:a16="http://schemas.microsoft.com/office/drawing/2014/main" id="{A5B1F4C7-8884-493E-8995-26BC94E3A4E1}"/>
              </a:ext>
            </a:extLst>
          </p:cNvPr>
          <p:cNvPicPr>
            <a:picLocks noChangeAspect="1"/>
          </p:cNvPicPr>
          <p:nvPr/>
        </p:nvPicPr>
        <p:blipFill>
          <a:blip r:embed="rId4"/>
          <a:stretch>
            <a:fillRect/>
          </a:stretch>
        </p:blipFill>
        <p:spPr>
          <a:xfrm>
            <a:off x="6380376" y="4339271"/>
            <a:ext cx="5443408" cy="2392326"/>
          </a:xfrm>
          <a:prstGeom prst="rect">
            <a:avLst/>
          </a:prstGeom>
        </p:spPr>
      </p:pic>
    </p:spTree>
    <p:extLst>
      <p:ext uri="{BB962C8B-B14F-4D97-AF65-F5344CB8AC3E}">
        <p14:creationId xmlns:p14="http://schemas.microsoft.com/office/powerpoint/2010/main" val="42886209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234BA40-3DE9-4762-860E-10AD8CB75EF5}"/>
              </a:ext>
            </a:extLst>
          </p:cNvPr>
          <p:cNvPicPr>
            <a:picLocks noChangeAspect="1"/>
          </p:cNvPicPr>
          <p:nvPr/>
        </p:nvPicPr>
        <p:blipFill>
          <a:blip r:embed="rId2"/>
          <a:stretch>
            <a:fillRect/>
          </a:stretch>
        </p:blipFill>
        <p:spPr>
          <a:xfrm>
            <a:off x="281353" y="13252"/>
            <a:ext cx="5284559" cy="6844747"/>
          </a:xfrm>
          <a:prstGeom prst="rect">
            <a:avLst/>
          </a:prstGeom>
        </p:spPr>
      </p:pic>
      <p:pic>
        <p:nvPicPr>
          <p:cNvPr id="5" name="Picture 4">
            <a:extLst>
              <a:ext uri="{FF2B5EF4-FFF2-40B4-BE49-F238E27FC236}">
                <a16:creationId xmlns:a16="http://schemas.microsoft.com/office/drawing/2014/main" id="{D8F0A754-7660-471C-9D76-49AD9AEA1E23}"/>
              </a:ext>
            </a:extLst>
          </p:cNvPr>
          <p:cNvPicPr>
            <a:picLocks noChangeAspect="1"/>
          </p:cNvPicPr>
          <p:nvPr/>
        </p:nvPicPr>
        <p:blipFill>
          <a:blip r:embed="rId3"/>
          <a:stretch>
            <a:fillRect/>
          </a:stretch>
        </p:blipFill>
        <p:spPr>
          <a:xfrm>
            <a:off x="5706255" y="651729"/>
            <a:ext cx="6047939" cy="4890942"/>
          </a:xfrm>
          <a:prstGeom prst="rect">
            <a:avLst/>
          </a:prstGeom>
        </p:spPr>
      </p:pic>
    </p:spTree>
    <p:extLst>
      <p:ext uri="{BB962C8B-B14F-4D97-AF65-F5344CB8AC3E}">
        <p14:creationId xmlns:p14="http://schemas.microsoft.com/office/powerpoint/2010/main" val="35895334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6C826FB-D0E4-4ECA-9D6F-D084CC01E44D}"/>
              </a:ext>
            </a:extLst>
          </p:cNvPr>
          <p:cNvPicPr>
            <a:picLocks noChangeAspect="1"/>
          </p:cNvPicPr>
          <p:nvPr/>
        </p:nvPicPr>
        <p:blipFill>
          <a:blip r:embed="rId2"/>
          <a:stretch>
            <a:fillRect/>
          </a:stretch>
        </p:blipFill>
        <p:spPr>
          <a:xfrm>
            <a:off x="639831" y="2395946"/>
            <a:ext cx="5305425" cy="4038600"/>
          </a:xfrm>
          <a:prstGeom prst="rect">
            <a:avLst/>
          </a:prstGeom>
        </p:spPr>
      </p:pic>
      <p:sp>
        <p:nvSpPr>
          <p:cNvPr id="5" name="TextBox 4">
            <a:extLst>
              <a:ext uri="{FF2B5EF4-FFF2-40B4-BE49-F238E27FC236}">
                <a16:creationId xmlns:a16="http://schemas.microsoft.com/office/drawing/2014/main" id="{6C6BE37D-9BEF-4497-B43B-EAFB9B6AF5BA}"/>
              </a:ext>
            </a:extLst>
          </p:cNvPr>
          <p:cNvSpPr txBox="1"/>
          <p:nvPr/>
        </p:nvSpPr>
        <p:spPr>
          <a:xfrm>
            <a:off x="639831" y="1286600"/>
            <a:ext cx="10515600" cy="1015663"/>
          </a:xfrm>
          <a:prstGeom prst="rect">
            <a:avLst/>
          </a:prstGeom>
          <a:noFill/>
        </p:spPr>
        <p:txBody>
          <a:bodyPr wrap="square" rtlCol="0">
            <a:spAutoFit/>
          </a:bodyPr>
          <a:lstStyle/>
          <a:p>
            <a:r>
              <a:rPr lang="en-US" sz="2000" dirty="0"/>
              <a:t>When shipping your cargo through ocean freight, you will be first asked about the size or volume of your cargo. The cargo size or volume determines the best suitable option for you – LCL shipping or FCL shipping. LCL refers to Less-than-Container-Load, and FCL stands for Full Container Load. </a:t>
            </a:r>
          </a:p>
        </p:txBody>
      </p:sp>
      <p:sp>
        <p:nvSpPr>
          <p:cNvPr id="9" name="TextBox 8">
            <a:extLst>
              <a:ext uri="{FF2B5EF4-FFF2-40B4-BE49-F238E27FC236}">
                <a16:creationId xmlns:a16="http://schemas.microsoft.com/office/drawing/2014/main" id="{1E43E771-E61D-48EA-B83C-4F61BDF027F7}"/>
              </a:ext>
            </a:extLst>
          </p:cNvPr>
          <p:cNvSpPr txBox="1"/>
          <p:nvPr/>
        </p:nvSpPr>
        <p:spPr>
          <a:xfrm>
            <a:off x="5945256" y="2882096"/>
            <a:ext cx="5991018" cy="2862322"/>
          </a:xfrm>
          <a:prstGeom prst="rect">
            <a:avLst/>
          </a:prstGeom>
          <a:noFill/>
        </p:spPr>
        <p:txBody>
          <a:bodyPr wrap="square">
            <a:spAutoFit/>
          </a:bodyPr>
          <a:lstStyle/>
          <a:p>
            <a:r>
              <a:rPr lang="en-US" dirty="0"/>
              <a:t>An </a:t>
            </a:r>
            <a:r>
              <a:rPr lang="en-US" b="1" dirty="0"/>
              <a:t>FCL</a:t>
            </a:r>
            <a:r>
              <a:rPr lang="en-US" dirty="0"/>
              <a:t> shipment, or full container shipment, as its name suggests, is a shipment that occupies the entire space of a container without having to share it with other cargo from other shippers.</a:t>
            </a:r>
          </a:p>
          <a:p>
            <a:endParaRPr lang="en-US" dirty="0"/>
          </a:p>
          <a:p>
            <a:endParaRPr lang="en-US" dirty="0"/>
          </a:p>
          <a:p>
            <a:r>
              <a:rPr lang="en-US" b="1" dirty="0"/>
              <a:t>LCL</a:t>
            </a:r>
            <a:r>
              <a:rPr lang="en-US" dirty="0"/>
              <a:t>, or groupage, as it is otherwise known, refers to shipments that take up only a portion of the entire container, and is shipped alongside other merchandise from other shippers in the same container.</a:t>
            </a:r>
          </a:p>
        </p:txBody>
      </p:sp>
      <p:sp>
        <p:nvSpPr>
          <p:cNvPr id="7" name="Rectangle 6">
            <a:extLst>
              <a:ext uri="{FF2B5EF4-FFF2-40B4-BE49-F238E27FC236}">
                <a16:creationId xmlns:a16="http://schemas.microsoft.com/office/drawing/2014/main" id="{AD2F47EA-A4A7-41F1-9D35-17718FBE9B43}"/>
              </a:ext>
            </a:extLst>
          </p:cNvPr>
          <p:cNvSpPr/>
          <p:nvPr/>
        </p:nvSpPr>
        <p:spPr>
          <a:xfrm>
            <a:off x="656560" y="343046"/>
            <a:ext cx="10878879" cy="614149"/>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57A649F3-CF5B-4049-8194-68DEE19E88AF}"/>
              </a:ext>
            </a:extLst>
          </p:cNvPr>
          <p:cNvSpPr txBox="1"/>
          <p:nvPr/>
        </p:nvSpPr>
        <p:spPr>
          <a:xfrm>
            <a:off x="838200" y="343046"/>
            <a:ext cx="6987654" cy="646331"/>
          </a:xfrm>
          <a:prstGeom prst="rect">
            <a:avLst/>
          </a:prstGeom>
          <a:noFill/>
        </p:spPr>
        <p:txBody>
          <a:bodyPr wrap="square" rtlCol="0">
            <a:spAutoFit/>
          </a:bodyPr>
          <a:lstStyle/>
          <a:p>
            <a:r>
              <a:rPr lang="en-US" sz="3600" dirty="0">
                <a:solidFill>
                  <a:schemeClr val="bg1"/>
                </a:solidFill>
              </a:rPr>
              <a:t>MODES OF TRANSPORT</a:t>
            </a:r>
          </a:p>
        </p:txBody>
      </p:sp>
    </p:spTree>
    <p:extLst>
      <p:ext uri="{BB962C8B-B14F-4D97-AF65-F5344CB8AC3E}">
        <p14:creationId xmlns:p14="http://schemas.microsoft.com/office/powerpoint/2010/main" val="13928310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E99BC9D-AE1A-4841-9928-CC49FC6ACFA3}"/>
              </a:ext>
            </a:extLst>
          </p:cNvPr>
          <p:cNvSpPr>
            <a:spLocks noGrp="1"/>
          </p:cNvSpPr>
          <p:nvPr>
            <p:ph idx="1"/>
          </p:nvPr>
        </p:nvSpPr>
        <p:spPr>
          <a:xfrm>
            <a:off x="838200" y="987591"/>
            <a:ext cx="10515600" cy="5301396"/>
          </a:xfrm>
        </p:spPr>
        <p:txBody>
          <a:bodyPr>
            <a:normAutofit/>
          </a:bodyPr>
          <a:lstStyle/>
          <a:p>
            <a:pPr>
              <a:spcBef>
                <a:spcPts val="0"/>
              </a:spcBef>
            </a:pPr>
            <a:r>
              <a:rPr lang="en-TT" sz="2400" b="1"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FCL Options</a:t>
            </a:r>
            <a:r>
              <a:rPr lang="en-TT" sz="2400" b="1" dirty="0">
                <a:effectLst/>
                <a:latin typeface="Calibri" panose="020F0502020204030204" pitchFamily="34" charset="0"/>
                <a:ea typeface="Calibri" panose="020F0502020204030204" pitchFamily="34" charset="0"/>
                <a:cs typeface="Calibri" panose="020F0502020204030204" pitchFamily="34" charset="0"/>
              </a:rPr>
              <a:t>: </a:t>
            </a:r>
            <a:r>
              <a:rPr lang="en-US" sz="1800" dirty="0">
                <a:effectLst/>
                <a:latin typeface="Times New Roman" panose="02020603050405020304" pitchFamily="18" charset="0"/>
                <a:ea typeface="Calibri" panose="020F0502020204030204" pitchFamily="34" charset="0"/>
              </a:rPr>
              <a:t>We have rates on file for a 20’ or 40’ container.</a:t>
            </a:r>
          </a:p>
          <a:p>
            <a:pPr marL="0" marR="0" indent="0">
              <a:spcBef>
                <a:spcPts val="0"/>
              </a:spcBef>
              <a:spcAft>
                <a:spcPts val="0"/>
              </a:spcAft>
              <a:buNone/>
            </a:pP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2000" dirty="0">
                <a:effectLst/>
                <a:latin typeface="Times New Roman" panose="02020603050405020304" pitchFamily="18" charset="0"/>
                <a:ea typeface="Calibri" panose="020F0502020204030204" pitchFamily="34" charset="0"/>
              </a:rPr>
              <a:t>We can offer two </a:t>
            </a:r>
            <a:r>
              <a:rPr lang="en-US" sz="2000" dirty="0">
                <a:latin typeface="Times New Roman" panose="02020603050405020304" pitchFamily="18" charset="0"/>
                <a:ea typeface="Calibri" panose="020F0502020204030204" pitchFamily="34" charset="0"/>
              </a:rPr>
              <a:t>port options: </a:t>
            </a:r>
            <a:r>
              <a:rPr lang="en-US" sz="2000" dirty="0">
                <a:effectLst/>
                <a:latin typeface="Times New Roman" panose="02020603050405020304" pitchFamily="18" charset="0"/>
                <a:ea typeface="Calibri" panose="020F0502020204030204" pitchFamily="34" charset="0"/>
              </a:rPr>
              <a:t>Rio </a:t>
            </a:r>
            <a:r>
              <a:rPr lang="en-US" sz="2000" dirty="0" err="1">
                <a:effectLst/>
                <a:latin typeface="Times New Roman" panose="02020603050405020304" pitchFamily="18" charset="0"/>
                <a:ea typeface="Calibri" panose="020F0502020204030204" pitchFamily="34" charset="0"/>
              </a:rPr>
              <a:t>Haina</a:t>
            </a:r>
            <a:r>
              <a:rPr lang="en-US" sz="2000" dirty="0">
                <a:effectLst/>
                <a:latin typeface="Times New Roman" panose="02020603050405020304" pitchFamily="18" charset="0"/>
                <a:ea typeface="Calibri" panose="020F0502020204030204" pitchFamily="34" charset="0"/>
              </a:rPr>
              <a:t>/</a:t>
            </a:r>
            <a:r>
              <a:rPr lang="en-US" sz="2000" dirty="0" err="1">
                <a:effectLst/>
                <a:latin typeface="Times New Roman" panose="02020603050405020304" pitchFamily="18" charset="0"/>
                <a:ea typeface="Calibri" panose="020F0502020204030204" pitchFamily="34" charset="0"/>
              </a:rPr>
              <a:t>Caucedo</a:t>
            </a:r>
            <a:r>
              <a:rPr lang="en-US" sz="2000" dirty="0">
                <a:effectLst/>
                <a:latin typeface="Times New Roman" panose="02020603050405020304" pitchFamily="18" charset="0"/>
                <a:ea typeface="Calibri" panose="020F0502020204030204" pitchFamily="34" charset="0"/>
              </a:rPr>
              <a:t>.</a:t>
            </a:r>
            <a:endParaRPr lang="en-TT" sz="2000" dirty="0">
              <a:latin typeface="Calibri" panose="020F0502020204030204" pitchFamily="34" charset="0"/>
              <a:ea typeface="Calibri" panose="020F0502020204030204" pitchFamily="34" charset="0"/>
              <a:cs typeface="Calibri" panose="020F0502020204030204" pitchFamily="34" charset="0"/>
            </a:endParaRPr>
          </a:p>
          <a:p>
            <a:pPr>
              <a:spcBef>
                <a:spcPts val="0"/>
              </a:spcBef>
            </a:pPr>
            <a:r>
              <a:rPr lang="en-TT" sz="2000" dirty="0">
                <a:effectLst/>
                <a:latin typeface="Calibri" panose="020F0502020204030204" pitchFamily="34" charset="0"/>
                <a:ea typeface="Calibri" panose="020F0502020204030204" pitchFamily="34" charset="0"/>
                <a:cs typeface="Calibri" panose="020F0502020204030204" pitchFamily="34" charset="0"/>
              </a:rPr>
              <a:t>Transit time: 8-10 days</a:t>
            </a:r>
          </a:p>
          <a:p>
            <a:pPr marL="0" marR="0" indent="0">
              <a:spcBef>
                <a:spcPts val="0"/>
              </a:spcBef>
              <a:spcAft>
                <a:spcPts val="0"/>
              </a:spcAft>
              <a:buNone/>
            </a:pPr>
            <a:endParaRPr lang="en-TT" sz="1800" dirty="0">
              <a:latin typeface="Calibri" panose="020F0502020204030204" pitchFamily="34" charset="0"/>
              <a:ea typeface="Calibri" panose="020F0502020204030204" pitchFamily="34" charset="0"/>
              <a:cs typeface="Calibri" panose="020F0502020204030204" pitchFamily="34" charset="0"/>
            </a:endParaRPr>
          </a:p>
          <a:p>
            <a:pPr marL="0" marR="0" indent="0">
              <a:spcBef>
                <a:spcPts val="0"/>
              </a:spcBef>
              <a:spcAft>
                <a:spcPts val="0"/>
              </a:spcAft>
              <a:buNone/>
            </a:pPr>
            <a:r>
              <a:rPr lang="en-TT" sz="1800" dirty="0">
                <a:effectLst/>
                <a:latin typeface="Calibri" panose="020F0502020204030204" pitchFamily="34" charset="0"/>
                <a:ea typeface="Calibri" panose="020F0502020204030204" pitchFamily="34" charset="0"/>
                <a:cs typeface="Calibri" panose="020F0502020204030204" pitchFamily="34" charset="0"/>
              </a:rPr>
              <a:t>  </a:t>
            </a:r>
            <a:endParaRPr lang="en-TT" sz="1800" b="1"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pPr marL="0" marR="0">
              <a:spcBef>
                <a:spcPts val="0"/>
              </a:spcBef>
              <a:spcAft>
                <a:spcPts val="0"/>
              </a:spcAft>
            </a:pPr>
            <a:r>
              <a:rPr lang="en-TT" sz="2400" b="1"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LCL Options:</a:t>
            </a:r>
          </a:p>
          <a:p>
            <a:pPr marL="0" marR="0" indent="0">
              <a:spcBef>
                <a:spcPts val="0"/>
              </a:spcBef>
              <a:spcAft>
                <a:spcPts val="0"/>
              </a:spcAft>
              <a:buNone/>
            </a:pPr>
            <a:endParaRPr lang="en-TT" sz="2400" b="1" dirty="0">
              <a:solidFill>
                <a:srgbClr val="002060"/>
              </a:solidFill>
              <a:effectLst/>
              <a:latin typeface="Calibri" panose="020F0502020204030204" pitchFamily="34" charset="0"/>
              <a:ea typeface="Calibri" panose="020F0502020204030204" pitchFamily="34" charset="0"/>
              <a:cs typeface="Calibri" panose="020F0502020204030204" pitchFamily="34" charset="0"/>
            </a:endParaRPr>
          </a:p>
          <a:p>
            <a:pPr marL="0">
              <a:spcBef>
                <a:spcPts val="0"/>
              </a:spcBef>
            </a:pPr>
            <a:r>
              <a:rPr lang="en-US" sz="1800" dirty="0">
                <a:effectLst/>
                <a:latin typeface="Times New Roman" panose="02020603050405020304" pitchFamily="18" charset="0"/>
                <a:ea typeface="Calibri" panose="020F0502020204030204" pitchFamily="34" charset="0"/>
              </a:rPr>
              <a:t>LCL shipments to DR are routed via Miami, to quote, we require the weight, dims and commodity.</a:t>
            </a:r>
          </a:p>
          <a:p>
            <a:pPr marL="0" indent="0">
              <a:spcBef>
                <a:spcPts val="0"/>
              </a:spcBef>
              <a:buNone/>
            </a:pPr>
            <a:endParaRPr lang="en-US" sz="1800" dirty="0">
              <a:latin typeface="Times New Roman" panose="02020603050405020304" pitchFamily="18" charset="0"/>
              <a:ea typeface="Calibri" panose="020F0502020204030204" pitchFamily="34" charset="0"/>
            </a:endParaRPr>
          </a:p>
          <a:p>
            <a:pPr marL="0" marR="0">
              <a:spcBef>
                <a:spcPts val="0"/>
              </a:spcBef>
              <a:spcAft>
                <a:spcPts val="0"/>
              </a:spcAft>
            </a:pPr>
            <a:r>
              <a:rPr lang="en-US" sz="1800" dirty="0">
                <a:effectLst/>
                <a:latin typeface="Times New Roman" panose="02020603050405020304" pitchFamily="18" charset="0"/>
                <a:ea typeface="Calibri" panose="020F0502020204030204" pitchFamily="34" charset="0"/>
              </a:rPr>
              <a:t>Frequency: weekly</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effectLst/>
                <a:latin typeface="Times New Roman" panose="02020603050405020304" pitchFamily="18" charset="0"/>
                <a:ea typeface="Calibri" panose="020F0502020204030204" pitchFamily="34" charset="0"/>
              </a:rPr>
              <a:t>Transit Time: 14 days</a:t>
            </a:r>
            <a:endParaRPr lang="en-US" sz="1800" dirty="0">
              <a:effectLst/>
              <a:latin typeface="Calibri" panose="020F0502020204030204" pitchFamily="34" charset="0"/>
              <a:ea typeface="Calibri" panose="020F0502020204030204" pitchFamily="34" charset="0"/>
            </a:endParaRPr>
          </a:p>
          <a:p>
            <a:pPr marL="0" marR="0" indent="0">
              <a:spcBef>
                <a:spcPts val="0"/>
              </a:spcBef>
              <a:spcAft>
                <a:spcPts val="0"/>
              </a:spcAft>
              <a:buNone/>
            </a:pPr>
            <a:endParaRPr lang="en-US" sz="18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rPr>
              <a:t>Loading Fee is based on Palletized cargo </a:t>
            </a:r>
            <a:endParaRPr lang="en-US" sz="18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rPr>
              <a:t>A commercial invoice is required to quote for Insurance and/or Brokerage </a:t>
            </a:r>
            <a:endParaRPr lang="en-US" sz="1800" dirty="0">
              <a:effectLst/>
              <a:latin typeface="Calibri" panose="020F0502020204030204" pitchFamily="34" charset="0"/>
              <a:ea typeface="Calibri" panose="020F0502020204030204" pitchFamily="34" charset="0"/>
            </a:endParaRPr>
          </a:p>
          <a:p>
            <a:pPr marL="0" indent="0">
              <a:spcBef>
                <a:spcPts val="0"/>
              </a:spcBef>
              <a:buNone/>
            </a:pPr>
            <a:endParaRPr lang="en-US" sz="1800" dirty="0">
              <a:effectLst/>
              <a:latin typeface="Times New Roman" panose="02020603050405020304" pitchFamily="18" charset="0"/>
              <a:ea typeface="Calibri" panose="020F0502020204030204" pitchFamily="34" charset="0"/>
            </a:endParaRPr>
          </a:p>
          <a:p>
            <a:pPr marL="0" marR="0">
              <a:spcBef>
                <a:spcPts val="0"/>
              </a:spcBef>
              <a:spcAft>
                <a:spcPts val="0"/>
              </a:spcAft>
            </a:pPr>
            <a:r>
              <a:rPr lang="en-US" sz="1800" b="1" dirty="0">
                <a:solidFill>
                  <a:srgbClr val="000000"/>
                </a:solidFill>
                <a:effectLst/>
                <a:latin typeface="Calibri" panose="020F0502020204030204" pitchFamily="34" charset="0"/>
                <a:ea typeface="Calibri" panose="020F0502020204030204" pitchFamily="34" charset="0"/>
              </a:rPr>
              <a:t>Clearance</a:t>
            </a:r>
            <a:r>
              <a:rPr lang="en-US" sz="1800" dirty="0">
                <a:solidFill>
                  <a:srgbClr val="000000"/>
                </a:solidFill>
                <a:effectLst/>
                <a:latin typeface="Calibri" panose="020F0502020204030204" pitchFamily="34" charset="0"/>
                <a:ea typeface="Calibri" panose="020F0502020204030204" pitchFamily="34" charset="0"/>
              </a:rPr>
              <a:t>:</a:t>
            </a:r>
            <a:endParaRPr lang="en-US" sz="1800" dirty="0">
              <a:effectLst/>
              <a:latin typeface="Calibri" panose="020F0502020204030204" pitchFamily="34" charset="0"/>
              <a:ea typeface="Calibri" panose="020F0502020204030204" pitchFamily="34" charset="0"/>
            </a:endParaRPr>
          </a:p>
          <a:p>
            <a:pPr marL="0" marR="0" lvl="0" indent="0">
              <a:spcBef>
                <a:spcPts val="0"/>
              </a:spcBef>
              <a:spcAft>
                <a:spcPts val="0"/>
              </a:spcAft>
              <a:buNone/>
            </a:pPr>
            <a:r>
              <a:rPr lang="en-US" sz="1800" dirty="0">
                <a:solidFill>
                  <a:srgbClr val="000000"/>
                </a:solidFill>
                <a:effectLst/>
                <a:latin typeface="Calibri" panose="020F0502020204030204" pitchFamily="34" charset="0"/>
                <a:ea typeface="Times New Roman" panose="02020603050405020304" pitchFamily="18" charset="0"/>
              </a:rPr>
              <a:t>The consignee will require an invoice and packing list to clear their cargo.</a:t>
            </a:r>
            <a:endParaRPr lang="en-US" sz="1800" dirty="0">
              <a:solidFill>
                <a:srgbClr val="000000"/>
              </a:solidFill>
              <a:effectLst/>
              <a:latin typeface="Calibri" panose="020F0502020204030204" pitchFamily="34" charset="0"/>
              <a:ea typeface="Calibri" panose="020F0502020204030204" pitchFamily="34" charset="0"/>
            </a:endParaRPr>
          </a:p>
          <a:p>
            <a:pPr marL="0" marR="0" indent="0">
              <a:spcBef>
                <a:spcPts val="0"/>
              </a:spcBef>
              <a:spcAft>
                <a:spcPts val="0"/>
              </a:spcAft>
              <a:buNone/>
            </a:pPr>
            <a:endParaRPr lang="en-US" sz="1800" dirty="0">
              <a:effectLst/>
              <a:latin typeface="Calibri" panose="020F0502020204030204" pitchFamily="34" charset="0"/>
              <a:ea typeface="Calibri" panose="020F0502020204030204" pitchFamily="34" charset="0"/>
            </a:endParaRPr>
          </a:p>
          <a:p>
            <a:pPr marL="0">
              <a:spcBef>
                <a:spcPts val="0"/>
              </a:spcBef>
            </a:pP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endParaRPr lang="en-US" sz="2400" b="1" dirty="0">
              <a:solidFill>
                <a:srgbClr val="002060"/>
              </a:solidFill>
              <a:effectLst/>
              <a:latin typeface="Calibri" panose="020F0502020204030204" pitchFamily="34" charset="0"/>
              <a:ea typeface="Calibri" panose="020F0502020204030204" pitchFamily="34" charset="0"/>
              <a:cs typeface="Calibri" panose="020F0502020204030204" pitchFamily="34" charset="0"/>
            </a:endParaRPr>
          </a:p>
          <a:p>
            <a:pPr marL="0" marR="0" indent="0">
              <a:spcBef>
                <a:spcPts val="0"/>
              </a:spcBef>
              <a:spcAft>
                <a:spcPts val="0"/>
              </a:spcAft>
              <a:buNone/>
            </a:pPr>
            <a:endParaRPr lang="en-TT" sz="1800" dirty="0">
              <a:effectLst/>
              <a:latin typeface="Calibri" panose="020F0502020204030204" pitchFamily="34" charset="0"/>
              <a:ea typeface="Calibri" panose="020F0502020204030204" pitchFamily="34" charset="0"/>
              <a:cs typeface="Calibri" panose="020F0502020204030204" pitchFamily="34" charset="0"/>
            </a:endParaRPr>
          </a:p>
          <a:p>
            <a:endParaRPr lang="en-US" dirty="0"/>
          </a:p>
        </p:txBody>
      </p:sp>
      <p:sp>
        <p:nvSpPr>
          <p:cNvPr id="7" name="Rectangle 6">
            <a:extLst>
              <a:ext uri="{FF2B5EF4-FFF2-40B4-BE49-F238E27FC236}">
                <a16:creationId xmlns:a16="http://schemas.microsoft.com/office/drawing/2014/main" id="{0EF2D9DF-7BF3-48AD-918B-4FEDC0410D39}"/>
              </a:ext>
            </a:extLst>
          </p:cNvPr>
          <p:cNvSpPr/>
          <p:nvPr/>
        </p:nvSpPr>
        <p:spPr>
          <a:xfrm>
            <a:off x="838200" y="267751"/>
            <a:ext cx="10878879" cy="614149"/>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746E658-C24C-4D50-99D6-85600D62B6BA}"/>
              </a:ext>
            </a:extLst>
          </p:cNvPr>
          <p:cNvSpPr txBox="1"/>
          <p:nvPr/>
        </p:nvSpPr>
        <p:spPr>
          <a:xfrm>
            <a:off x="838200" y="352347"/>
            <a:ext cx="3357349" cy="523220"/>
          </a:xfrm>
          <a:prstGeom prst="rect">
            <a:avLst/>
          </a:prstGeom>
          <a:noFill/>
        </p:spPr>
        <p:txBody>
          <a:bodyPr wrap="square" rtlCol="0">
            <a:spAutoFit/>
          </a:bodyPr>
          <a:lstStyle/>
          <a:p>
            <a:r>
              <a:rPr lang="en-US" sz="2800" dirty="0">
                <a:solidFill>
                  <a:schemeClr val="bg1"/>
                </a:solidFill>
              </a:rPr>
              <a:t>OCEAN FREIGHT</a:t>
            </a:r>
          </a:p>
        </p:txBody>
      </p:sp>
      <p:pic>
        <p:nvPicPr>
          <p:cNvPr id="8" name="Picture 7" descr="A picture containing water, boat, ship, watercraft&#10;&#10;Description automatically generated">
            <a:extLst>
              <a:ext uri="{FF2B5EF4-FFF2-40B4-BE49-F238E27FC236}">
                <a16:creationId xmlns:a16="http://schemas.microsoft.com/office/drawing/2014/main" id="{88EFE573-6178-4828-A35D-44FC7E0E9F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26318" y="4138863"/>
            <a:ext cx="3035140" cy="1954630"/>
          </a:xfrm>
          <a:prstGeom prst="rect">
            <a:avLst/>
          </a:prstGeom>
        </p:spPr>
      </p:pic>
    </p:spTree>
    <p:extLst>
      <p:ext uri="{BB962C8B-B14F-4D97-AF65-F5344CB8AC3E}">
        <p14:creationId xmlns:p14="http://schemas.microsoft.com/office/powerpoint/2010/main" val="34075708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62BDDEA-5654-491E-999C-7A8943C11300}"/>
              </a:ext>
            </a:extLst>
          </p:cNvPr>
          <p:cNvSpPr>
            <a:spLocks noGrp="1"/>
          </p:cNvSpPr>
          <p:nvPr>
            <p:ph idx="1"/>
          </p:nvPr>
        </p:nvSpPr>
        <p:spPr>
          <a:xfrm>
            <a:off x="838200" y="1173128"/>
            <a:ext cx="10515600" cy="4575175"/>
          </a:xfrm>
        </p:spPr>
        <p:txBody>
          <a:bodyPr/>
          <a:lstStyle/>
          <a:p>
            <a:pPr marL="0" indent="0">
              <a:buNone/>
            </a:pPr>
            <a:r>
              <a:rPr lang="en-US" sz="2000" b="1" dirty="0">
                <a:latin typeface="Calibri" panose="020F0502020204030204" pitchFamily="34" charset="0"/>
                <a:cs typeface="Calibri" panose="020F0502020204030204" pitchFamily="34" charset="0"/>
              </a:rPr>
              <a:t>We currently utilize 3 Airlines for Air Shipments to DR:</a:t>
            </a:r>
          </a:p>
          <a:p>
            <a:pPr marL="0" indent="0">
              <a:buNone/>
            </a:pPr>
            <a:r>
              <a:rPr lang="en-US" sz="1800" dirty="0">
                <a:solidFill>
                  <a:srgbClr val="000066"/>
                </a:solidFill>
                <a:effectLst/>
                <a:latin typeface="Calibri" panose="020F0502020204030204" pitchFamily="34" charset="0"/>
                <a:ea typeface="Calibri" panose="020F0502020204030204" pitchFamily="34" charset="0"/>
                <a:cs typeface="Calibri" panose="020F0502020204030204" pitchFamily="34" charset="0"/>
              </a:rPr>
              <a:t>Destination airport: Santo Domingo (SDQ).</a:t>
            </a:r>
          </a:p>
          <a:p>
            <a:pPr marL="0" indent="0">
              <a:buNone/>
            </a:pPr>
            <a:endParaRPr lang="en-US" sz="1600" b="1" dirty="0"/>
          </a:p>
          <a:p>
            <a:pPr marL="0" indent="0">
              <a:buNone/>
            </a:pPr>
            <a:endParaRPr lang="en-US" sz="1600" b="1" dirty="0"/>
          </a:p>
          <a:p>
            <a:pPr marL="0" indent="0">
              <a:buNone/>
            </a:pPr>
            <a:endParaRPr lang="en-US" sz="1600" b="1" dirty="0"/>
          </a:p>
          <a:p>
            <a:pPr marL="0" indent="0">
              <a:buNone/>
            </a:pPr>
            <a:endParaRPr lang="en-US" sz="1600" b="1" dirty="0"/>
          </a:p>
          <a:p>
            <a:pPr marL="0" indent="0">
              <a:buNone/>
            </a:pPr>
            <a:endParaRPr lang="en-US" sz="1600" b="1" dirty="0"/>
          </a:p>
          <a:p>
            <a:pPr marL="0" indent="0">
              <a:buNone/>
            </a:pPr>
            <a:endParaRPr lang="en-US" sz="1600" b="1" dirty="0"/>
          </a:p>
          <a:p>
            <a:pPr marL="0" indent="0">
              <a:buNone/>
            </a:pPr>
            <a:endParaRPr lang="en-US" sz="1600" b="1" dirty="0"/>
          </a:p>
          <a:p>
            <a:pPr marL="0" indent="0">
              <a:buNone/>
            </a:pPr>
            <a:endParaRPr lang="en-US" sz="1600" b="1" dirty="0"/>
          </a:p>
          <a:p>
            <a:pPr marL="0" indent="0">
              <a:buNone/>
            </a:pPr>
            <a:endParaRPr lang="en-US" sz="1600" b="1" dirty="0"/>
          </a:p>
          <a:p>
            <a:pPr marL="0" indent="0">
              <a:buNone/>
            </a:pPr>
            <a:endParaRPr lang="en-US" sz="1600" b="1" dirty="0"/>
          </a:p>
          <a:p>
            <a:pPr marL="0" indent="0">
              <a:buNone/>
            </a:pPr>
            <a:r>
              <a:rPr lang="en-US" sz="1600" b="1" dirty="0"/>
              <a:t>(With the current challenges with Covid-19, flights are not guaranteed, and schedules are subject to change). </a:t>
            </a:r>
          </a:p>
          <a:p>
            <a:pPr marL="0" indent="0">
              <a:buNone/>
            </a:pPr>
            <a:endParaRPr lang="en-US" dirty="0"/>
          </a:p>
        </p:txBody>
      </p:sp>
      <p:sp>
        <p:nvSpPr>
          <p:cNvPr id="4" name="Rectangle 3">
            <a:extLst>
              <a:ext uri="{FF2B5EF4-FFF2-40B4-BE49-F238E27FC236}">
                <a16:creationId xmlns:a16="http://schemas.microsoft.com/office/drawing/2014/main" id="{6E094D6D-26D6-4BF5-815E-88AF30E65E55}"/>
              </a:ext>
            </a:extLst>
          </p:cNvPr>
          <p:cNvSpPr/>
          <p:nvPr/>
        </p:nvSpPr>
        <p:spPr>
          <a:xfrm>
            <a:off x="838200" y="267751"/>
            <a:ext cx="10878879" cy="614149"/>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0E8E9A4E-D68E-4CF7-8F6C-1E293E8EC37D}"/>
              </a:ext>
            </a:extLst>
          </p:cNvPr>
          <p:cNvSpPr txBox="1"/>
          <p:nvPr/>
        </p:nvSpPr>
        <p:spPr>
          <a:xfrm>
            <a:off x="941695" y="254689"/>
            <a:ext cx="3357349" cy="646331"/>
          </a:xfrm>
          <a:prstGeom prst="rect">
            <a:avLst/>
          </a:prstGeom>
          <a:noFill/>
        </p:spPr>
        <p:txBody>
          <a:bodyPr wrap="square" rtlCol="0">
            <a:spAutoFit/>
          </a:bodyPr>
          <a:lstStyle/>
          <a:p>
            <a:r>
              <a:rPr lang="en-US" sz="3600" dirty="0">
                <a:solidFill>
                  <a:schemeClr val="bg1"/>
                </a:solidFill>
              </a:rPr>
              <a:t>AIR FREIGHT</a:t>
            </a:r>
          </a:p>
        </p:txBody>
      </p:sp>
      <p:pic>
        <p:nvPicPr>
          <p:cNvPr id="9" name="Picture 8" descr="A picture containing indoor&#10;&#10;Description automatically generated">
            <a:extLst>
              <a:ext uri="{FF2B5EF4-FFF2-40B4-BE49-F238E27FC236}">
                <a16:creationId xmlns:a16="http://schemas.microsoft.com/office/drawing/2014/main" id="{75C7B562-8EE4-4CC8-BBBE-262521D3C5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59767" y="1012670"/>
            <a:ext cx="2957312" cy="1971541"/>
          </a:xfrm>
          <a:prstGeom prst="rect">
            <a:avLst/>
          </a:prstGeom>
        </p:spPr>
      </p:pic>
      <p:pic>
        <p:nvPicPr>
          <p:cNvPr id="5" name="Picture 4">
            <a:extLst>
              <a:ext uri="{FF2B5EF4-FFF2-40B4-BE49-F238E27FC236}">
                <a16:creationId xmlns:a16="http://schemas.microsoft.com/office/drawing/2014/main" id="{7390FEA3-68C5-463B-A64E-655C0975656E}"/>
              </a:ext>
            </a:extLst>
          </p:cNvPr>
          <p:cNvPicPr>
            <a:picLocks noChangeAspect="1"/>
          </p:cNvPicPr>
          <p:nvPr/>
        </p:nvPicPr>
        <p:blipFill>
          <a:blip r:embed="rId3"/>
          <a:stretch>
            <a:fillRect/>
          </a:stretch>
        </p:blipFill>
        <p:spPr>
          <a:xfrm>
            <a:off x="941695" y="3043231"/>
            <a:ext cx="10878879" cy="2012915"/>
          </a:xfrm>
          <a:prstGeom prst="rect">
            <a:avLst/>
          </a:prstGeom>
        </p:spPr>
      </p:pic>
    </p:spTree>
    <p:extLst>
      <p:ext uri="{BB962C8B-B14F-4D97-AF65-F5344CB8AC3E}">
        <p14:creationId xmlns:p14="http://schemas.microsoft.com/office/powerpoint/2010/main" val="129512090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375</TotalTime>
  <Words>663</Words>
  <Application>Microsoft Office PowerPoint</Application>
  <PresentationFormat>Widescreen</PresentationFormat>
  <Paragraphs>93</Paragraphs>
  <Slides>11</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11</vt:i4>
      </vt:variant>
    </vt:vector>
  </HeadingPairs>
  <TitlesOfParts>
    <vt:vector size="21" baseType="lpstr">
      <vt:lpstr>Arial</vt:lpstr>
      <vt:lpstr>Baskerville Old Face</vt:lpstr>
      <vt:lpstr>Calibri</vt:lpstr>
      <vt:lpstr>Calibri Light</vt:lpstr>
      <vt:lpstr>Constantia</vt:lpstr>
      <vt:lpstr>Garamond</vt:lpstr>
      <vt:lpstr>Georgia</vt:lpstr>
      <vt:lpstr>Symbol</vt:lpstr>
      <vt:lpstr>Times New Roman</vt:lpstr>
      <vt:lpstr>Office Theme</vt:lpstr>
      <vt:lpstr>Doing Business in Dominican Republic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Doing Business in Dominican Republic</dc:title>
  <dc:creator>Website Emails</dc:creator>
  <cp:lastModifiedBy>Website Emails</cp:lastModifiedBy>
  <cp:revision>2</cp:revision>
  <dcterms:created xsi:type="dcterms:W3CDTF">2021-07-14T15:17:56Z</dcterms:created>
  <dcterms:modified xsi:type="dcterms:W3CDTF">2021-07-14T21:33:40Z</dcterms:modified>
</cp:coreProperties>
</file>