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57" r:id="rId3"/>
    <p:sldId id="285" r:id="rId4"/>
    <p:sldId id="286" r:id="rId5"/>
    <p:sldId id="288" r:id="rId6"/>
    <p:sldId id="290" r:id="rId7"/>
    <p:sldId id="305" r:id="rId8"/>
    <p:sldId id="292" r:id="rId9"/>
    <p:sldId id="303" r:id="rId10"/>
    <p:sldId id="296" r:id="rId11"/>
    <p:sldId id="284" r:id="rId12"/>
    <p:sldId id="307" r:id="rId13"/>
    <p:sldId id="311" r:id="rId14"/>
    <p:sldId id="300" r:id="rId15"/>
    <p:sldId id="299" r:id="rId16"/>
    <p:sldId id="30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dia N. Marion-Landais Tavarez" initials="NNMLT" lastIdx="3" clrIdx="0">
    <p:extLst>
      <p:ext uri="{19B8F6BF-5375-455C-9EA6-DF929625EA0E}">
        <p15:presenceInfo xmlns:p15="http://schemas.microsoft.com/office/powerpoint/2012/main" userId="S::nmarion-landais@alburquerque.com.do::72228e3f-0816-424b-846a-7545fecf4a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BEBEB"/>
    <a:srgbClr val="DC0531"/>
    <a:srgbClr val="1835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229" autoAdjust="0"/>
  </p:normalViewPr>
  <p:slideViewPr>
    <p:cSldViewPr snapToGrid="0" snapToObjects="1">
      <p:cViewPr varScale="1">
        <p:scale>
          <a:sx n="104" d="100"/>
          <a:sy n="104" d="100"/>
        </p:scale>
        <p:origin x="756" y="9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Series 1</c:v>
                </c:pt>
              </c:strCache>
            </c:strRef>
          </c:tx>
          <c:spPr>
            <a:solidFill>
              <a:schemeClr val="accent1"/>
            </a:solidFill>
            <a:ln>
              <a:noFill/>
            </a:ln>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3431-CA49-9AC9-11A759242222}"/>
            </c:ext>
          </c:extLst>
        </c:ser>
        <c:ser>
          <c:idx val="1"/>
          <c:order val="1"/>
          <c:tx>
            <c:strRef>
              <c:f>Sheet1!$C$1</c:f>
              <c:strCache>
                <c:ptCount val="1"/>
                <c:pt idx="0">
                  <c:v>Series 2</c:v>
                </c:pt>
              </c:strCache>
            </c:strRef>
          </c:tx>
          <c:spPr>
            <a:solidFill>
              <a:schemeClr val="accent2"/>
            </a:solidFill>
            <a:ln>
              <a:noFill/>
            </a:ln>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3431-CA49-9AC9-11A759242222}"/>
            </c:ext>
          </c:extLst>
        </c:ser>
        <c:ser>
          <c:idx val="2"/>
          <c:order val="2"/>
          <c:tx>
            <c:strRef>
              <c:f>Sheet1!$D$1</c:f>
              <c:strCache>
                <c:ptCount val="1"/>
                <c:pt idx="0">
                  <c:v>Series 3</c:v>
                </c:pt>
              </c:strCache>
            </c:strRef>
          </c:tx>
          <c:spPr>
            <a:solidFill>
              <a:schemeClr val="accent3"/>
            </a:solidFill>
            <a:ln>
              <a:noFill/>
            </a:ln>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3431-CA49-9AC9-11A759242222}"/>
            </c:ext>
          </c:extLst>
        </c:ser>
        <c:dLbls>
          <c:showLegendKey val="0"/>
          <c:showVal val="0"/>
          <c:showCatName val="0"/>
          <c:showSerName val="0"/>
          <c:showPercent val="0"/>
          <c:showBubbleSize val="0"/>
        </c:dLbls>
        <c:gapWidth val="150"/>
        <c:shape val="box"/>
        <c:axId val="315879920"/>
        <c:axId val="315881568"/>
        <c:axId val="0"/>
      </c:bar3DChart>
      <c:catAx>
        <c:axId val="31587992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5881568"/>
        <c:crosses val="autoZero"/>
        <c:auto val="1"/>
        <c:lblAlgn val="ctr"/>
        <c:lblOffset val="100"/>
        <c:noMultiLvlLbl val="0"/>
      </c:catAx>
      <c:valAx>
        <c:axId val="3158815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58799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85F265-821A-4800-9F40-E88F51297379}" type="datetimeFigureOut">
              <a:rPr lang="en-US" smtClean="0"/>
              <a:t>7/13/2021</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86DA57-373D-4B2E-B168-9F41E43C5B24}" type="slidenum">
              <a:rPr lang="en-US" smtClean="0"/>
              <a:t>‹Nº›</a:t>
            </a:fld>
            <a:endParaRPr lang="en-US"/>
          </a:p>
        </p:txBody>
      </p:sp>
    </p:spTree>
    <p:extLst>
      <p:ext uri="{BB962C8B-B14F-4D97-AF65-F5344CB8AC3E}">
        <p14:creationId xmlns:p14="http://schemas.microsoft.com/office/powerpoint/2010/main" val="1894245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tel:+18095494646"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ABD61B1-6C64-9D4F-BD62-BE1FF49656EB}"/>
              </a:ext>
            </a:extLst>
          </p:cNvPr>
          <p:cNvPicPr>
            <a:picLocks noChangeAspect="1"/>
          </p:cNvPicPr>
          <p:nvPr userDrawn="1"/>
        </p:nvPicPr>
        <p:blipFill>
          <a:blip r:embed="rId2"/>
          <a:stretch>
            <a:fillRect/>
          </a:stretch>
        </p:blipFill>
        <p:spPr>
          <a:xfrm>
            <a:off x="0" y="1654"/>
            <a:ext cx="12192000" cy="6854692"/>
          </a:xfrm>
          <a:prstGeom prst="rect">
            <a:avLst/>
          </a:prstGeom>
        </p:spPr>
      </p:pic>
    </p:spTree>
    <p:extLst>
      <p:ext uri="{BB962C8B-B14F-4D97-AF65-F5344CB8AC3E}">
        <p14:creationId xmlns:p14="http://schemas.microsoft.com/office/powerpoint/2010/main" val="225742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4B895-ED95-D047-B8B0-B872594588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679B518-2BB2-B441-A717-0CA04F94FCB8}"/>
              </a:ext>
            </a:extLst>
          </p:cNvPr>
          <p:cNvSpPr>
            <a:spLocks noGrp="1"/>
          </p:cNvSpPr>
          <p:nvPr>
            <p:ph type="dt" sz="half" idx="10"/>
          </p:nvPr>
        </p:nvSpPr>
        <p:spPr/>
        <p:txBody>
          <a:bodyPr/>
          <a:lstStyle/>
          <a:p>
            <a:fld id="{90095CCB-4582-6846-A590-1C9F62B78D48}" type="datetimeFigureOut">
              <a:rPr lang="en-US" smtClean="0"/>
              <a:t>7/13/2021</a:t>
            </a:fld>
            <a:endParaRPr lang="en-US"/>
          </a:p>
        </p:txBody>
      </p:sp>
      <p:sp>
        <p:nvSpPr>
          <p:cNvPr id="4" name="Footer Placeholder 3">
            <a:extLst>
              <a:ext uri="{FF2B5EF4-FFF2-40B4-BE49-F238E27FC236}">
                <a16:creationId xmlns:a16="http://schemas.microsoft.com/office/drawing/2014/main" id="{A1D5DF0A-3400-504C-A2CB-F970C05C608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A31B7E-C8CD-C647-BE19-64EBE992F481}"/>
              </a:ext>
            </a:extLst>
          </p:cNvPr>
          <p:cNvSpPr>
            <a:spLocks noGrp="1"/>
          </p:cNvSpPr>
          <p:nvPr>
            <p:ph type="sldNum" sz="quarter" idx="12"/>
          </p:nvPr>
        </p:nvSpPr>
        <p:spPr/>
        <p:txBody>
          <a:bodyPr/>
          <a:lstStyle/>
          <a:p>
            <a:fld id="{9993F005-C7B3-4C4D-844E-CBD21C106006}" type="slidenum">
              <a:rPr lang="en-US" smtClean="0"/>
              <a:t>‹Nº›</a:t>
            </a:fld>
            <a:endParaRPr lang="en-US"/>
          </a:p>
        </p:txBody>
      </p:sp>
      <p:pic>
        <p:nvPicPr>
          <p:cNvPr id="6" name="Picture Placeholder 5">
            <a:extLst>
              <a:ext uri="{FF2B5EF4-FFF2-40B4-BE49-F238E27FC236}">
                <a16:creationId xmlns:a16="http://schemas.microsoft.com/office/drawing/2014/main" id="{DC932BB9-C19F-C041-ADF0-2CA01A80A09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899379" y="1"/>
            <a:ext cx="7292622" cy="6858000"/>
          </a:xfrm>
          <a:prstGeom prst="rect">
            <a:avLst/>
          </a:prstGeom>
        </p:spPr>
      </p:pic>
      <p:sp>
        <p:nvSpPr>
          <p:cNvPr id="7" name="Text Placeholder 3">
            <a:extLst>
              <a:ext uri="{FF2B5EF4-FFF2-40B4-BE49-F238E27FC236}">
                <a16:creationId xmlns:a16="http://schemas.microsoft.com/office/drawing/2014/main" id="{7D9ABD2D-F228-7343-9D2E-5FC501232896}"/>
              </a:ext>
            </a:extLst>
          </p:cNvPr>
          <p:cNvSpPr>
            <a:spLocks noGrp="1"/>
          </p:cNvSpPr>
          <p:nvPr>
            <p:ph type="body" sz="half" idx="4294967295"/>
          </p:nvPr>
        </p:nvSpPr>
        <p:spPr>
          <a:xfrm>
            <a:off x="839788" y="2057400"/>
            <a:ext cx="3932237" cy="3811588"/>
          </a:xfrm>
        </p:spPr>
        <p:txBody>
          <a:bodyPr/>
          <a:lstStyle/>
          <a:p>
            <a:endParaRPr lang="en-US"/>
          </a:p>
        </p:txBody>
      </p:sp>
      <p:sp>
        <p:nvSpPr>
          <p:cNvPr id="8" name="Rectangle 7">
            <a:extLst>
              <a:ext uri="{FF2B5EF4-FFF2-40B4-BE49-F238E27FC236}">
                <a16:creationId xmlns:a16="http://schemas.microsoft.com/office/drawing/2014/main" id="{48C098FA-5F3E-3B4F-A362-9B7802F9EBEE}"/>
              </a:ext>
            </a:extLst>
          </p:cNvPr>
          <p:cNvSpPr/>
          <p:nvPr userDrawn="1"/>
        </p:nvSpPr>
        <p:spPr>
          <a:xfrm>
            <a:off x="4899379" y="1"/>
            <a:ext cx="7292621" cy="6857999"/>
          </a:xfrm>
          <a:prstGeom prst="rect">
            <a:avLst/>
          </a:prstGeom>
          <a:gradFill flip="none" rotWithShape="1">
            <a:gsLst>
              <a:gs pos="0">
                <a:srgbClr val="18355E">
                  <a:alpha val="0"/>
                </a:srgbClr>
              </a:gs>
              <a:gs pos="100000">
                <a:srgbClr val="18355E">
                  <a:alpha val="75934"/>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9180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25413BD-2154-834C-81DE-AA2A4B430242}"/>
              </a:ext>
            </a:extLst>
          </p:cNvPr>
          <p:cNvSpPr>
            <a:spLocks noGrp="1"/>
          </p:cNvSpPr>
          <p:nvPr>
            <p:ph type="title"/>
          </p:nvPr>
        </p:nvSpPr>
        <p:spPr>
          <a:xfrm>
            <a:off x="839788" y="457200"/>
            <a:ext cx="3932237" cy="1600200"/>
          </a:xfrm>
        </p:spPr>
        <p:txBody>
          <a:bodyPr/>
          <a:lstStyle/>
          <a:p>
            <a:endParaRPr lang="en-US"/>
          </a:p>
        </p:txBody>
      </p:sp>
      <p:pic>
        <p:nvPicPr>
          <p:cNvPr id="7" name="Picture Placeholder 5">
            <a:extLst>
              <a:ext uri="{FF2B5EF4-FFF2-40B4-BE49-F238E27FC236}">
                <a16:creationId xmlns:a16="http://schemas.microsoft.com/office/drawing/2014/main" id="{B9D68EE2-085C-D442-8BF5-7CDAEB7CCAA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899379" y="1"/>
            <a:ext cx="7292622" cy="6858000"/>
          </a:xfrm>
          <a:prstGeom prst="rect">
            <a:avLst/>
          </a:prstGeom>
        </p:spPr>
      </p:pic>
      <p:sp>
        <p:nvSpPr>
          <p:cNvPr id="8" name="Text Placeholder 3">
            <a:extLst>
              <a:ext uri="{FF2B5EF4-FFF2-40B4-BE49-F238E27FC236}">
                <a16:creationId xmlns:a16="http://schemas.microsoft.com/office/drawing/2014/main" id="{01EE941F-B081-C640-82D2-3DF81B953063}"/>
              </a:ext>
            </a:extLst>
          </p:cNvPr>
          <p:cNvSpPr>
            <a:spLocks noGrp="1"/>
          </p:cNvSpPr>
          <p:nvPr>
            <p:ph type="body" sz="half" idx="4294967295"/>
          </p:nvPr>
        </p:nvSpPr>
        <p:spPr>
          <a:xfrm>
            <a:off x="839788" y="2057400"/>
            <a:ext cx="3932237" cy="3811588"/>
          </a:xfrm>
        </p:spPr>
        <p:txBody>
          <a:bodyPr/>
          <a:lstStyle/>
          <a:p>
            <a:endParaRPr lang="en-US"/>
          </a:p>
        </p:txBody>
      </p:sp>
      <p:sp>
        <p:nvSpPr>
          <p:cNvPr id="9" name="Rectangle 8">
            <a:extLst>
              <a:ext uri="{FF2B5EF4-FFF2-40B4-BE49-F238E27FC236}">
                <a16:creationId xmlns:a16="http://schemas.microsoft.com/office/drawing/2014/main" id="{4A0E6FAD-8F72-5B42-9AFB-2FCDB97DB4D7}"/>
              </a:ext>
            </a:extLst>
          </p:cNvPr>
          <p:cNvSpPr/>
          <p:nvPr userDrawn="1"/>
        </p:nvSpPr>
        <p:spPr>
          <a:xfrm>
            <a:off x="4899379" y="1"/>
            <a:ext cx="7292621" cy="6857999"/>
          </a:xfrm>
          <a:prstGeom prst="rect">
            <a:avLst/>
          </a:prstGeom>
          <a:gradFill flip="none" rotWithShape="1">
            <a:gsLst>
              <a:gs pos="0">
                <a:srgbClr val="18355E">
                  <a:alpha val="0"/>
                </a:srgbClr>
              </a:gs>
              <a:gs pos="100000">
                <a:srgbClr val="18355E">
                  <a:alpha val="66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47357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22B62C7-22E4-A54F-8BF2-B3D772EA4E15}"/>
              </a:ext>
            </a:extLst>
          </p:cNvPr>
          <p:cNvSpPr>
            <a:spLocks noGrp="1"/>
          </p:cNvSpPr>
          <p:nvPr>
            <p:ph type="title"/>
          </p:nvPr>
        </p:nvSpPr>
        <p:spPr>
          <a:xfrm>
            <a:off x="839788" y="457200"/>
            <a:ext cx="3932237" cy="1600200"/>
          </a:xfrm>
        </p:spPr>
        <p:txBody>
          <a:bodyPr/>
          <a:lstStyle/>
          <a:p>
            <a:endParaRPr lang="en-US"/>
          </a:p>
        </p:txBody>
      </p:sp>
      <p:pic>
        <p:nvPicPr>
          <p:cNvPr id="7" name="Picture Placeholder 5">
            <a:extLst>
              <a:ext uri="{FF2B5EF4-FFF2-40B4-BE49-F238E27FC236}">
                <a16:creationId xmlns:a16="http://schemas.microsoft.com/office/drawing/2014/main" id="{F0B765C8-05B9-4546-9BAA-4838FC43F42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899379" y="1"/>
            <a:ext cx="7292622" cy="6858000"/>
          </a:xfrm>
          <a:prstGeom prst="rect">
            <a:avLst/>
          </a:prstGeom>
        </p:spPr>
      </p:pic>
      <p:sp>
        <p:nvSpPr>
          <p:cNvPr id="8" name="Text Placeholder 3">
            <a:extLst>
              <a:ext uri="{FF2B5EF4-FFF2-40B4-BE49-F238E27FC236}">
                <a16:creationId xmlns:a16="http://schemas.microsoft.com/office/drawing/2014/main" id="{F0488631-0159-2C4A-9347-3721ECB880E3}"/>
              </a:ext>
            </a:extLst>
          </p:cNvPr>
          <p:cNvSpPr>
            <a:spLocks noGrp="1"/>
          </p:cNvSpPr>
          <p:nvPr>
            <p:ph type="body" sz="half" idx="4294967295"/>
          </p:nvPr>
        </p:nvSpPr>
        <p:spPr>
          <a:xfrm>
            <a:off x="839788" y="2057400"/>
            <a:ext cx="3932237" cy="3811588"/>
          </a:xfrm>
        </p:spPr>
        <p:txBody>
          <a:bodyPr/>
          <a:lstStyle/>
          <a:p>
            <a:endParaRPr lang="en-US"/>
          </a:p>
        </p:txBody>
      </p:sp>
      <p:sp>
        <p:nvSpPr>
          <p:cNvPr id="9" name="Rectangle 8">
            <a:extLst>
              <a:ext uri="{FF2B5EF4-FFF2-40B4-BE49-F238E27FC236}">
                <a16:creationId xmlns:a16="http://schemas.microsoft.com/office/drawing/2014/main" id="{5388D007-39D6-654F-9CDA-2DE02D4F4C6A}"/>
              </a:ext>
            </a:extLst>
          </p:cNvPr>
          <p:cNvSpPr/>
          <p:nvPr userDrawn="1"/>
        </p:nvSpPr>
        <p:spPr>
          <a:xfrm>
            <a:off x="4899379" y="1"/>
            <a:ext cx="7292621" cy="6857999"/>
          </a:xfrm>
          <a:prstGeom prst="rect">
            <a:avLst/>
          </a:prstGeom>
          <a:gradFill flip="none" rotWithShape="1">
            <a:gsLst>
              <a:gs pos="0">
                <a:srgbClr val="18355E">
                  <a:alpha val="0"/>
                </a:srgbClr>
              </a:gs>
              <a:gs pos="100000">
                <a:srgbClr val="18355E">
                  <a:alpha val="75934"/>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82032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17CC2ED-EFF7-2B47-B689-70267B8245CB}"/>
              </a:ext>
            </a:extLst>
          </p:cNvPr>
          <p:cNvSpPr>
            <a:spLocks noGrp="1"/>
          </p:cNvSpPr>
          <p:nvPr>
            <p:ph type="title"/>
          </p:nvPr>
        </p:nvSpPr>
        <p:spPr>
          <a:xfrm>
            <a:off x="839788" y="457200"/>
            <a:ext cx="3932237" cy="1600200"/>
          </a:xfrm>
        </p:spPr>
        <p:txBody>
          <a:bodyPr/>
          <a:lstStyle/>
          <a:p>
            <a:endParaRPr lang="en-US"/>
          </a:p>
        </p:txBody>
      </p:sp>
      <p:pic>
        <p:nvPicPr>
          <p:cNvPr id="7" name="Picture Placeholder 5">
            <a:extLst>
              <a:ext uri="{FF2B5EF4-FFF2-40B4-BE49-F238E27FC236}">
                <a16:creationId xmlns:a16="http://schemas.microsoft.com/office/drawing/2014/main" id="{7613ABF6-635A-4044-9649-865BE643866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899379" y="1"/>
            <a:ext cx="7292622" cy="6858000"/>
          </a:xfrm>
          <a:prstGeom prst="rect">
            <a:avLst/>
          </a:prstGeom>
        </p:spPr>
      </p:pic>
      <p:sp>
        <p:nvSpPr>
          <p:cNvPr id="8" name="Text Placeholder 3">
            <a:extLst>
              <a:ext uri="{FF2B5EF4-FFF2-40B4-BE49-F238E27FC236}">
                <a16:creationId xmlns:a16="http://schemas.microsoft.com/office/drawing/2014/main" id="{578D6A94-DB5E-D94F-B001-5F999FB0361D}"/>
              </a:ext>
            </a:extLst>
          </p:cNvPr>
          <p:cNvSpPr>
            <a:spLocks noGrp="1"/>
          </p:cNvSpPr>
          <p:nvPr>
            <p:ph type="body" sz="half" idx="4294967295"/>
          </p:nvPr>
        </p:nvSpPr>
        <p:spPr>
          <a:xfrm>
            <a:off x="839788" y="2057400"/>
            <a:ext cx="3932237" cy="3811588"/>
          </a:xfrm>
        </p:spPr>
        <p:txBody>
          <a:bodyPr/>
          <a:lstStyle/>
          <a:p>
            <a:endParaRPr lang="en-US"/>
          </a:p>
        </p:txBody>
      </p:sp>
      <p:sp>
        <p:nvSpPr>
          <p:cNvPr id="9" name="Rectangle 8">
            <a:extLst>
              <a:ext uri="{FF2B5EF4-FFF2-40B4-BE49-F238E27FC236}">
                <a16:creationId xmlns:a16="http://schemas.microsoft.com/office/drawing/2014/main" id="{D2D1EC6A-D393-414A-A816-2EFF6699FC61}"/>
              </a:ext>
            </a:extLst>
          </p:cNvPr>
          <p:cNvSpPr/>
          <p:nvPr userDrawn="1"/>
        </p:nvSpPr>
        <p:spPr>
          <a:xfrm>
            <a:off x="4899379" y="0"/>
            <a:ext cx="7292621" cy="6857999"/>
          </a:xfrm>
          <a:prstGeom prst="rect">
            <a:avLst/>
          </a:prstGeom>
          <a:gradFill flip="none" rotWithShape="1">
            <a:gsLst>
              <a:gs pos="0">
                <a:srgbClr val="18355E">
                  <a:alpha val="0"/>
                </a:srgbClr>
              </a:gs>
              <a:gs pos="100000">
                <a:srgbClr val="18355E">
                  <a:alpha val="75934"/>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30383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CC8663D-58C5-6441-9196-4538112D90E3}"/>
              </a:ext>
            </a:extLst>
          </p:cNvPr>
          <p:cNvSpPr/>
          <p:nvPr userDrawn="1"/>
        </p:nvSpPr>
        <p:spPr>
          <a:xfrm>
            <a:off x="5183189" y="0"/>
            <a:ext cx="7008812" cy="685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0D914D4A-C71E-7C4E-9EB0-CE9A39320F4B}"/>
              </a:ext>
            </a:extLst>
          </p:cNvPr>
          <p:cNvSpPr>
            <a:spLocks noGrp="1"/>
          </p:cNvSpPr>
          <p:nvPr>
            <p:ph type="title"/>
          </p:nvPr>
        </p:nvSpPr>
        <p:spPr>
          <a:xfrm>
            <a:off x="839788" y="457200"/>
            <a:ext cx="3932237" cy="1600200"/>
          </a:xfrm>
        </p:spPr>
        <p:txBody>
          <a:bodyPr/>
          <a:lstStyle/>
          <a:p>
            <a:endParaRPr lang="en-US"/>
          </a:p>
        </p:txBody>
      </p:sp>
      <p:graphicFrame>
        <p:nvGraphicFramePr>
          <p:cNvPr id="7" name="Content Placeholder 4">
            <a:extLst>
              <a:ext uri="{FF2B5EF4-FFF2-40B4-BE49-F238E27FC236}">
                <a16:creationId xmlns:a16="http://schemas.microsoft.com/office/drawing/2014/main" id="{440EFBDA-4D9C-3748-8465-D81A8617FBED}"/>
              </a:ext>
            </a:extLst>
          </p:cNvPr>
          <p:cNvGraphicFramePr>
            <a:graphicFrameLocks/>
          </p:cNvGraphicFramePr>
          <p:nvPr userDrawn="1">
            <p:extLst>
              <p:ext uri="{D42A27DB-BD31-4B8C-83A1-F6EECF244321}">
                <p14:modId xmlns:p14="http://schemas.microsoft.com/office/powerpoint/2010/main" val="562258840"/>
              </p:ext>
            </p:extLst>
          </p:nvPr>
        </p:nvGraphicFramePr>
        <p:xfrm>
          <a:off x="5183188" y="987425"/>
          <a:ext cx="6172200" cy="4873625"/>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Placeholder 3">
            <a:extLst>
              <a:ext uri="{FF2B5EF4-FFF2-40B4-BE49-F238E27FC236}">
                <a16:creationId xmlns:a16="http://schemas.microsoft.com/office/drawing/2014/main" id="{C6525A86-D7C0-D143-804F-E85E09274DAE}"/>
              </a:ext>
            </a:extLst>
          </p:cNvPr>
          <p:cNvSpPr>
            <a:spLocks noGrp="1"/>
          </p:cNvSpPr>
          <p:nvPr>
            <p:ph type="body" sz="half" idx="4294967295"/>
          </p:nvPr>
        </p:nvSpPr>
        <p:spPr>
          <a:xfrm>
            <a:off x="839788" y="2057400"/>
            <a:ext cx="3932237" cy="3811588"/>
          </a:xfrm>
        </p:spPr>
        <p:txBody>
          <a:bodyPr/>
          <a:lstStyle/>
          <a:p>
            <a:endParaRPr lang="en-US" dirty="0">
              <a:solidFill>
                <a:schemeClr val="tx2"/>
              </a:solidFill>
            </a:endParaRPr>
          </a:p>
        </p:txBody>
      </p:sp>
    </p:spTree>
    <p:extLst>
      <p:ext uri="{BB962C8B-B14F-4D97-AF65-F5344CB8AC3E}">
        <p14:creationId xmlns:p14="http://schemas.microsoft.com/office/powerpoint/2010/main" val="20838204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461EF69-9A86-A44E-8246-00E7422C2AC6}"/>
              </a:ext>
            </a:extLst>
          </p:cNvPr>
          <p:cNvSpPr/>
          <p:nvPr userDrawn="1"/>
        </p:nvSpPr>
        <p:spPr>
          <a:xfrm>
            <a:off x="0" y="0"/>
            <a:ext cx="12192000"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7" name="Text Placeholder 2">
            <a:extLst>
              <a:ext uri="{FF2B5EF4-FFF2-40B4-BE49-F238E27FC236}">
                <a16:creationId xmlns:a16="http://schemas.microsoft.com/office/drawing/2014/main" id="{1376AE52-E7BE-C94A-9A47-D216BF97A32C}"/>
              </a:ext>
            </a:extLst>
          </p:cNvPr>
          <p:cNvSpPr>
            <a:spLocks noGrp="1"/>
          </p:cNvSpPr>
          <p:nvPr>
            <p:ph type="body" idx="1"/>
          </p:nvPr>
        </p:nvSpPr>
        <p:spPr>
          <a:xfrm>
            <a:off x="838200" y="5945188"/>
            <a:ext cx="10515600" cy="901701"/>
          </a:xfrm>
        </p:spPr>
        <p:txBody>
          <a:bodyPr>
            <a:normAutofit/>
          </a:bodyPr>
          <a:lstStyle/>
          <a:p>
            <a:pPr algn="ctr"/>
            <a:r>
              <a:rPr lang="en-US" sz="1200" dirty="0"/>
              <a:t>Av. Gustavo </a:t>
            </a:r>
            <a:r>
              <a:rPr lang="en-US" sz="1200" dirty="0" err="1"/>
              <a:t>Mejía</a:t>
            </a:r>
            <a:r>
              <a:rPr lang="en-US" sz="1200" dirty="0"/>
              <a:t> </a:t>
            </a:r>
            <a:r>
              <a:rPr lang="en-US" sz="1200" dirty="0" err="1"/>
              <a:t>Ricart</a:t>
            </a:r>
            <a:r>
              <a:rPr lang="en-US" sz="1200" dirty="0"/>
              <a:t>, </a:t>
            </a:r>
            <a:r>
              <a:rPr lang="en-US" sz="1200" dirty="0" err="1"/>
              <a:t>esq.</a:t>
            </a:r>
            <a:r>
              <a:rPr lang="en-US" sz="1200" dirty="0"/>
              <a:t> Av. Abraham Lincoln, Torre </a:t>
            </a:r>
            <a:r>
              <a:rPr lang="en-US" sz="1200" dirty="0" err="1"/>
              <a:t>Piantini</a:t>
            </a:r>
            <a:r>
              <a:rPr lang="en-US" sz="1200" dirty="0"/>
              <a:t>, </a:t>
            </a:r>
            <a:r>
              <a:rPr lang="en-US" sz="1200" dirty="0" err="1"/>
              <a:t>Piso</a:t>
            </a:r>
            <a:r>
              <a:rPr lang="en-US" sz="1200" dirty="0"/>
              <a:t> 13, C.P. 10148, Santo Domingo, D.N., </a:t>
            </a:r>
            <a:r>
              <a:rPr lang="en-US" sz="1200" dirty="0" err="1"/>
              <a:t>República</a:t>
            </a:r>
            <a:r>
              <a:rPr lang="en-US" sz="1200" dirty="0"/>
              <a:t> </a:t>
            </a:r>
            <a:r>
              <a:rPr lang="en-US" sz="1200" dirty="0" err="1"/>
              <a:t>Dominicana</a:t>
            </a:r>
            <a:r>
              <a:rPr lang="en-US" sz="1200" dirty="0"/>
              <a:t>. </a:t>
            </a:r>
          </a:p>
          <a:p>
            <a:pPr algn="ctr"/>
            <a:r>
              <a:rPr lang="en-US" sz="1200" dirty="0" err="1"/>
              <a:t>Telf</a:t>
            </a:r>
            <a:r>
              <a:rPr lang="en-US" sz="1200" dirty="0"/>
              <a:t>. </a:t>
            </a:r>
            <a:r>
              <a:rPr lang="en-US" sz="1200" dirty="0">
                <a:hlinkClick r:id="rId2"/>
              </a:rPr>
              <a:t>+1 (809) 549-4646</a:t>
            </a:r>
            <a:endParaRPr lang="en-US" sz="1200" dirty="0"/>
          </a:p>
        </p:txBody>
      </p:sp>
      <p:pic>
        <p:nvPicPr>
          <p:cNvPr id="8" name="Picture 7">
            <a:extLst>
              <a:ext uri="{FF2B5EF4-FFF2-40B4-BE49-F238E27FC236}">
                <a16:creationId xmlns:a16="http://schemas.microsoft.com/office/drawing/2014/main" id="{5F37A737-F1B6-9342-B885-1566B07A2C4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10000" y="2763838"/>
            <a:ext cx="4572000" cy="901700"/>
          </a:xfrm>
          <a:prstGeom prst="rect">
            <a:avLst/>
          </a:prstGeom>
        </p:spPr>
      </p:pic>
    </p:spTree>
    <p:extLst>
      <p:ext uri="{BB962C8B-B14F-4D97-AF65-F5344CB8AC3E}">
        <p14:creationId xmlns:p14="http://schemas.microsoft.com/office/powerpoint/2010/main" val="2886034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F2ECA43-821F-B04E-BB13-EDFBE6771296}"/>
              </a:ext>
            </a:extLst>
          </p:cNvPr>
          <p:cNvSpPr/>
          <p:nvPr userDrawn="1"/>
        </p:nvSpPr>
        <p:spPr>
          <a:xfrm>
            <a:off x="0" y="0"/>
            <a:ext cx="12192000" cy="6858000"/>
          </a:xfrm>
          <a:prstGeom prst="rect">
            <a:avLst/>
          </a:prstGeom>
          <a:solidFill>
            <a:srgbClr val="1835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Raleway SemiBold" pitchFamily="2" charset="-128"/>
            </a:endParaRPr>
          </a:p>
        </p:txBody>
      </p:sp>
      <p:pic>
        <p:nvPicPr>
          <p:cNvPr id="7" name="Picture 6">
            <a:extLst>
              <a:ext uri="{FF2B5EF4-FFF2-40B4-BE49-F238E27FC236}">
                <a16:creationId xmlns:a16="http://schemas.microsoft.com/office/drawing/2014/main" id="{84592499-536D-694A-BE40-B899C2E6D0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592710" y="2613670"/>
            <a:ext cx="5684661" cy="1630660"/>
          </a:xfrm>
          <a:prstGeom prst="rect">
            <a:avLst/>
          </a:prstGeom>
        </p:spPr>
      </p:pic>
      <p:sp>
        <p:nvSpPr>
          <p:cNvPr id="8" name="TextBox 7">
            <a:extLst>
              <a:ext uri="{FF2B5EF4-FFF2-40B4-BE49-F238E27FC236}">
                <a16:creationId xmlns:a16="http://schemas.microsoft.com/office/drawing/2014/main" id="{80454088-80B5-7443-81AA-51C93904D2E3}"/>
              </a:ext>
            </a:extLst>
          </p:cNvPr>
          <p:cNvSpPr txBox="1"/>
          <p:nvPr userDrawn="1"/>
        </p:nvSpPr>
        <p:spPr>
          <a:xfrm>
            <a:off x="846667" y="2828835"/>
            <a:ext cx="5746043" cy="1200329"/>
          </a:xfrm>
          <a:prstGeom prst="rect">
            <a:avLst/>
          </a:prstGeom>
          <a:noFill/>
        </p:spPr>
        <p:txBody>
          <a:bodyPr wrap="square" rtlCol="0">
            <a:spAutoFit/>
          </a:bodyPr>
          <a:lstStyle/>
          <a:p>
            <a:pPr algn="ctr"/>
            <a:r>
              <a:rPr lang="en-US" sz="3600" dirty="0">
                <a:solidFill>
                  <a:srgbClr val="EBEBEB"/>
                </a:solidFill>
                <a:latin typeface="Raleway SemiBold" pitchFamily="2" charset="-128"/>
              </a:rPr>
              <a:t>TÍTULO</a:t>
            </a:r>
          </a:p>
          <a:p>
            <a:pPr algn="ctr"/>
            <a:endParaRPr lang="en-US" sz="3600" dirty="0"/>
          </a:p>
        </p:txBody>
      </p:sp>
    </p:spTree>
    <p:extLst>
      <p:ext uri="{BB962C8B-B14F-4D97-AF65-F5344CB8AC3E}">
        <p14:creationId xmlns:p14="http://schemas.microsoft.com/office/powerpoint/2010/main" val="1229755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4CAA975-3743-FC4A-8A46-299D84118229}"/>
              </a:ext>
            </a:extLst>
          </p:cNvPr>
          <p:cNvSpPr/>
          <p:nvPr userDrawn="1"/>
        </p:nvSpPr>
        <p:spPr>
          <a:xfrm>
            <a:off x="0" y="0"/>
            <a:ext cx="12192000" cy="685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pic>
        <p:nvPicPr>
          <p:cNvPr id="8" name="Picture 7">
            <a:extLst>
              <a:ext uri="{FF2B5EF4-FFF2-40B4-BE49-F238E27FC236}">
                <a16:creationId xmlns:a16="http://schemas.microsoft.com/office/drawing/2014/main" id="{D5C274C9-4A68-C74C-81DD-F93D2A32B0A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132711" y="5965661"/>
            <a:ext cx="3110793" cy="892339"/>
          </a:xfrm>
          <a:prstGeom prst="rect">
            <a:avLst/>
          </a:prstGeom>
        </p:spPr>
      </p:pic>
      <p:sp>
        <p:nvSpPr>
          <p:cNvPr id="9" name="TextBox 8">
            <a:extLst>
              <a:ext uri="{FF2B5EF4-FFF2-40B4-BE49-F238E27FC236}">
                <a16:creationId xmlns:a16="http://schemas.microsoft.com/office/drawing/2014/main" id="{91900E2E-FBB6-184B-851D-62C04D4C8626}"/>
              </a:ext>
            </a:extLst>
          </p:cNvPr>
          <p:cNvSpPr txBox="1"/>
          <p:nvPr userDrawn="1"/>
        </p:nvSpPr>
        <p:spPr>
          <a:xfrm>
            <a:off x="519288" y="429990"/>
            <a:ext cx="11469511" cy="830997"/>
          </a:xfrm>
          <a:prstGeom prst="rect">
            <a:avLst/>
          </a:prstGeom>
          <a:noFill/>
        </p:spPr>
        <p:txBody>
          <a:bodyPr wrap="square" rtlCol="0">
            <a:spAutoFit/>
          </a:bodyPr>
          <a:lstStyle/>
          <a:p>
            <a:r>
              <a:rPr lang="en-US" sz="2400" dirty="0">
                <a:solidFill>
                  <a:srgbClr val="18355E"/>
                </a:solidFill>
                <a:latin typeface="Raleway SemiBold" pitchFamily="2" charset="-128"/>
              </a:rPr>
              <a:t>TÍTULO</a:t>
            </a:r>
          </a:p>
          <a:p>
            <a:endParaRPr lang="en-US" sz="2400" dirty="0">
              <a:solidFill>
                <a:srgbClr val="18355E"/>
              </a:solidFill>
            </a:endParaRPr>
          </a:p>
        </p:txBody>
      </p:sp>
      <p:sp>
        <p:nvSpPr>
          <p:cNvPr id="3" name="Content Placeholder 2">
            <a:extLst>
              <a:ext uri="{FF2B5EF4-FFF2-40B4-BE49-F238E27FC236}">
                <a16:creationId xmlns:a16="http://schemas.microsoft.com/office/drawing/2014/main" id="{D7960094-8705-AC4C-8B51-868BEA661CCE}"/>
              </a:ext>
            </a:extLst>
          </p:cNvPr>
          <p:cNvSpPr>
            <a:spLocks noGrp="1"/>
          </p:cNvSpPr>
          <p:nvPr>
            <p:ph idx="1"/>
          </p:nvPr>
        </p:nvSpPr>
        <p:spPr/>
        <p:txBody>
          <a:bodyPr/>
          <a:lstStyle>
            <a:lvl1pP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66699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7C5F7-B20B-6D40-9F7C-48195571DE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7C9E6D5-C9CF-F84D-9039-BF1CEA9099CE}"/>
              </a:ext>
            </a:extLst>
          </p:cNvPr>
          <p:cNvSpPr>
            <a:spLocks noGrp="1"/>
          </p:cNvSpPr>
          <p:nvPr>
            <p:ph type="subTitle" idx="1"/>
          </p:nvPr>
        </p:nvSpPr>
        <p:spPr>
          <a:xfrm>
            <a:off x="1524000" y="3602038"/>
            <a:ext cx="9144000" cy="1655762"/>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3D90C4B4-E866-004F-B38B-201575762D18}"/>
              </a:ext>
            </a:extLst>
          </p:cNvPr>
          <p:cNvSpPr>
            <a:spLocks noGrp="1"/>
          </p:cNvSpPr>
          <p:nvPr>
            <p:ph type="dt" sz="half" idx="10"/>
          </p:nvPr>
        </p:nvSpPr>
        <p:spPr/>
        <p:txBody>
          <a:bodyPr/>
          <a:lstStyle/>
          <a:p>
            <a:fld id="{90095CCB-4582-6846-A590-1C9F62B78D48}" type="datetimeFigureOut">
              <a:rPr lang="en-US" smtClean="0"/>
              <a:t>7/13/2021</a:t>
            </a:fld>
            <a:endParaRPr lang="en-US"/>
          </a:p>
        </p:txBody>
      </p:sp>
      <p:sp>
        <p:nvSpPr>
          <p:cNvPr id="5" name="Footer Placeholder 4">
            <a:extLst>
              <a:ext uri="{FF2B5EF4-FFF2-40B4-BE49-F238E27FC236}">
                <a16:creationId xmlns:a16="http://schemas.microsoft.com/office/drawing/2014/main" id="{8C12A7E3-CF71-8048-8EA4-8B8E98FAB8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CBE488-AE92-444A-9196-3CB45C4B7D1D}"/>
              </a:ext>
            </a:extLst>
          </p:cNvPr>
          <p:cNvSpPr>
            <a:spLocks noGrp="1"/>
          </p:cNvSpPr>
          <p:nvPr>
            <p:ph type="sldNum" sz="quarter" idx="12"/>
          </p:nvPr>
        </p:nvSpPr>
        <p:spPr/>
        <p:txBody>
          <a:bodyPr/>
          <a:lstStyle/>
          <a:p>
            <a:fld id="{9993F005-C7B3-4C4D-844E-CBD21C106006}" type="slidenum">
              <a:rPr lang="en-US" smtClean="0"/>
              <a:t>‹Nº›</a:t>
            </a:fld>
            <a:endParaRPr lang="en-US"/>
          </a:p>
        </p:txBody>
      </p:sp>
    </p:spTree>
    <p:extLst>
      <p:ext uri="{BB962C8B-B14F-4D97-AF65-F5344CB8AC3E}">
        <p14:creationId xmlns:p14="http://schemas.microsoft.com/office/powerpoint/2010/main" val="1459891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D90F2-F702-C248-8367-A27D78C00CC8}"/>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04386462-6AF6-354D-A70C-68612E52F6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FD2D3D0-73DB-944E-8650-79339D5377E3}"/>
              </a:ext>
            </a:extLst>
          </p:cNvPr>
          <p:cNvSpPr>
            <a:spLocks noGrp="1"/>
          </p:cNvSpPr>
          <p:nvPr>
            <p:ph type="dt" sz="half" idx="10"/>
          </p:nvPr>
        </p:nvSpPr>
        <p:spPr/>
        <p:txBody>
          <a:bodyPr/>
          <a:lstStyle/>
          <a:p>
            <a:fld id="{90095CCB-4582-6846-A590-1C9F62B78D48}" type="datetimeFigureOut">
              <a:rPr lang="en-US" smtClean="0"/>
              <a:t>7/13/2021</a:t>
            </a:fld>
            <a:endParaRPr lang="en-US"/>
          </a:p>
        </p:txBody>
      </p:sp>
      <p:sp>
        <p:nvSpPr>
          <p:cNvPr id="5" name="Footer Placeholder 4">
            <a:extLst>
              <a:ext uri="{FF2B5EF4-FFF2-40B4-BE49-F238E27FC236}">
                <a16:creationId xmlns:a16="http://schemas.microsoft.com/office/drawing/2014/main" id="{271D870D-2E78-1F4B-AF2A-335E703A86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389774-5FCD-124F-894D-4608D4188584}"/>
              </a:ext>
            </a:extLst>
          </p:cNvPr>
          <p:cNvSpPr>
            <a:spLocks noGrp="1"/>
          </p:cNvSpPr>
          <p:nvPr>
            <p:ph type="sldNum" sz="quarter" idx="12"/>
          </p:nvPr>
        </p:nvSpPr>
        <p:spPr/>
        <p:txBody>
          <a:bodyPr/>
          <a:lstStyle/>
          <a:p>
            <a:fld id="{9993F005-C7B3-4C4D-844E-CBD21C106006}" type="slidenum">
              <a:rPr lang="en-US" smtClean="0"/>
              <a:t>‹Nº›</a:t>
            </a:fld>
            <a:endParaRPr lang="en-US"/>
          </a:p>
        </p:txBody>
      </p:sp>
    </p:spTree>
    <p:extLst>
      <p:ext uri="{BB962C8B-B14F-4D97-AF65-F5344CB8AC3E}">
        <p14:creationId xmlns:p14="http://schemas.microsoft.com/office/powerpoint/2010/main" val="558437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5449A50-0740-0A46-A293-AFDAE4C81AD2}"/>
              </a:ext>
            </a:extLst>
          </p:cNvPr>
          <p:cNvSpPr>
            <a:spLocks noGrp="1"/>
          </p:cNvSpPr>
          <p:nvPr>
            <p:ph type="title"/>
          </p:nvPr>
        </p:nvSpPr>
        <p:spPr>
          <a:xfrm>
            <a:off x="839788" y="457200"/>
            <a:ext cx="3932237" cy="1600200"/>
          </a:xfrm>
        </p:spPr>
        <p:txBody>
          <a:bodyPr/>
          <a:lstStyle/>
          <a:p>
            <a:endParaRPr lang="en-US"/>
          </a:p>
        </p:txBody>
      </p:sp>
      <p:sp>
        <p:nvSpPr>
          <p:cNvPr id="9" name="Text Placeholder 3">
            <a:extLst>
              <a:ext uri="{FF2B5EF4-FFF2-40B4-BE49-F238E27FC236}">
                <a16:creationId xmlns:a16="http://schemas.microsoft.com/office/drawing/2014/main" id="{F4B4B0BA-9AF7-2949-962F-47EE09014F97}"/>
              </a:ext>
            </a:extLst>
          </p:cNvPr>
          <p:cNvSpPr>
            <a:spLocks noGrp="1"/>
          </p:cNvSpPr>
          <p:nvPr>
            <p:ph type="body" sz="half" idx="2"/>
          </p:nvPr>
        </p:nvSpPr>
        <p:spPr>
          <a:xfrm>
            <a:off x="839788" y="2057400"/>
            <a:ext cx="3932237" cy="3811588"/>
          </a:xfrm>
        </p:spPr>
        <p:txBody>
          <a:bodyPr/>
          <a:lstStyle/>
          <a:p>
            <a:endParaRPr lang="en-US"/>
          </a:p>
        </p:txBody>
      </p:sp>
      <p:sp>
        <p:nvSpPr>
          <p:cNvPr id="10" name="Rectangle 9">
            <a:extLst>
              <a:ext uri="{FF2B5EF4-FFF2-40B4-BE49-F238E27FC236}">
                <a16:creationId xmlns:a16="http://schemas.microsoft.com/office/drawing/2014/main" id="{24BFCD34-4E1A-DB4C-8985-0C5471A50133}"/>
              </a:ext>
            </a:extLst>
          </p:cNvPr>
          <p:cNvSpPr/>
          <p:nvPr userDrawn="1"/>
        </p:nvSpPr>
        <p:spPr>
          <a:xfrm>
            <a:off x="5599289" y="0"/>
            <a:ext cx="659271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1250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31F94EF6-935A-5A4E-A49F-33C5BA817322}"/>
              </a:ext>
            </a:extLst>
          </p:cNvPr>
          <p:cNvSpPr>
            <a:spLocks noGrp="1"/>
          </p:cNvSpPr>
          <p:nvPr>
            <p:ph type="title"/>
          </p:nvPr>
        </p:nvSpPr>
        <p:spPr>
          <a:xfrm>
            <a:off x="839788" y="457200"/>
            <a:ext cx="3932237" cy="1600200"/>
          </a:xfrm>
        </p:spPr>
        <p:txBody>
          <a:bodyPr/>
          <a:lstStyle/>
          <a:p>
            <a:endParaRPr lang="en-US"/>
          </a:p>
        </p:txBody>
      </p:sp>
      <p:sp>
        <p:nvSpPr>
          <p:cNvPr id="11" name="Text Placeholder 3">
            <a:extLst>
              <a:ext uri="{FF2B5EF4-FFF2-40B4-BE49-F238E27FC236}">
                <a16:creationId xmlns:a16="http://schemas.microsoft.com/office/drawing/2014/main" id="{390B6218-3549-A944-BEB7-636410F5D418}"/>
              </a:ext>
            </a:extLst>
          </p:cNvPr>
          <p:cNvSpPr>
            <a:spLocks noGrp="1"/>
          </p:cNvSpPr>
          <p:nvPr>
            <p:ph type="body" sz="half" idx="2"/>
          </p:nvPr>
        </p:nvSpPr>
        <p:spPr>
          <a:xfrm>
            <a:off x="839788" y="2057400"/>
            <a:ext cx="3932237" cy="3811588"/>
          </a:xfrm>
        </p:spPr>
        <p:txBody>
          <a:bodyPr/>
          <a:lstStyle/>
          <a:p>
            <a:endParaRPr lang="en-US"/>
          </a:p>
        </p:txBody>
      </p:sp>
      <p:sp>
        <p:nvSpPr>
          <p:cNvPr id="12" name="Rectangle 11">
            <a:extLst>
              <a:ext uri="{FF2B5EF4-FFF2-40B4-BE49-F238E27FC236}">
                <a16:creationId xmlns:a16="http://schemas.microsoft.com/office/drawing/2014/main" id="{96E31ADC-CE67-5E47-A276-6685C1D0AB5E}"/>
              </a:ext>
            </a:extLst>
          </p:cNvPr>
          <p:cNvSpPr/>
          <p:nvPr userDrawn="1"/>
        </p:nvSpPr>
        <p:spPr>
          <a:xfrm>
            <a:off x="5599289" y="0"/>
            <a:ext cx="6592711" cy="6858000"/>
          </a:xfrm>
          <a:prstGeom prst="rect">
            <a:avLst/>
          </a:prstGeom>
          <a:solidFill>
            <a:srgbClr val="1835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0609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26E979C-C16F-EF41-A9CF-224671846713}"/>
              </a:ext>
            </a:extLst>
          </p:cNvPr>
          <p:cNvSpPr>
            <a:spLocks noGrp="1"/>
          </p:cNvSpPr>
          <p:nvPr>
            <p:ph type="title"/>
          </p:nvPr>
        </p:nvSpPr>
        <p:spPr>
          <a:xfrm>
            <a:off x="839788" y="457200"/>
            <a:ext cx="3932237" cy="1600200"/>
          </a:xfrm>
        </p:spPr>
        <p:txBody>
          <a:bodyPr/>
          <a:lstStyle/>
          <a:p>
            <a:endParaRPr lang="en-US"/>
          </a:p>
        </p:txBody>
      </p:sp>
      <p:sp>
        <p:nvSpPr>
          <p:cNvPr id="9" name="Text Placeholder 3">
            <a:extLst>
              <a:ext uri="{FF2B5EF4-FFF2-40B4-BE49-F238E27FC236}">
                <a16:creationId xmlns:a16="http://schemas.microsoft.com/office/drawing/2014/main" id="{68A22219-0730-3547-938A-F8BCCFB77FEA}"/>
              </a:ext>
            </a:extLst>
          </p:cNvPr>
          <p:cNvSpPr>
            <a:spLocks noGrp="1"/>
          </p:cNvSpPr>
          <p:nvPr>
            <p:ph type="body" sz="half" idx="2"/>
          </p:nvPr>
        </p:nvSpPr>
        <p:spPr>
          <a:xfrm>
            <a:off x="839788" y="2057400"/>
            <a:ext cx="3932237" cy="3811588"/>
          </a:xfrm>
        </p:spPr>
        <p:txBody>
          <a:bodyPr/>
          <a:lstStyle/>
          <a:p>
            <a:endParaRPr lang="en-US"/>
          </a:p>
        </p:txBody>
      </p:sp>
      <p:sp>
        <p:nvSpPr>
          <p:cNvPr id="10" name="Rectangle 9">
            <a:extLst>
              <a:ext uri="{FF2B5EF4-FFF2-40B4-BE49-F238E27FC236}">
                <a16:creationId xmlns:a16="http://schemas.microsoft.com/office/drawing/2014/main" id="{117F245A-FB0F-8448-A9A4-3385EECF7CB4}"/>
              </a:ext>
            </a:extLst>
          </p:cNvPr>
          <p:cNvSpPr/>
          <p:nvPr userDrawn="1"/>
        </p:nvSpPr>
        <p:spPr>
          <a:xfrm>
            <a:off x="5599289" y="0"/>
            <a:ext cx="6592711" cy="685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3448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14F593A-2F9C-7448-A66C-06BC6DB3C33D}"/>
              </a:ext>
            </a:extLst>
          </p:cNvPr>
          <p:cNvSpPr>
            <a:spLocks noGrp="1"/>
          </p:cNvSpPr>
          <p:nvPr>
            <p:ph type="title"/>
          </p:nvPr>
        </p:nvSpPr>
        <p:spPr>
          <a:xfrm>
            <a:off x="839788" y="457200"/>
            <a:ext cx="3932237" cy="1600200"/>
          </a:xfrm>
        </p:spPr>
        <p:txBody>
          <a:bodyPr/>
          <a:lstStyle/>
          <a:p>
            <a:endParaRPr lang="en-US"/>
          </a:p>
        </p:txBody>
      </p:sp>
      <p:pic>
        <p:nvPicPr>
          <p:cNvPr id="9" name="Picture Placeholder 5">
            <a:extLst>
              <a:ext uri="{FF2B5EF4-FFF2-40B4-BE49-F238E27FC236}">
                <a16:creationId xmlns:a16="http://schemas.microsoft.com/office/drawing/2014/main" id="{F3BBAB5E-6971-9140-B3B5-93264B44B35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899379" y="1"/>
            <a:ext cx="7292622" cy="6858000"/>
          </a:xfrm>
          <a:prstGeom prst="rect">
            <a:avLst/>
          </a:prstGeom>
        </p:spPr>
      </p:pic>
      <p:sp>
        <p:nvSpPr>
          <p:cNvPr id="10" name="Text Placeholder 3">
            <a:extLst>
              <a:ext uri="{FF2B5EF4-FFF2-40B4-BE49-F238E27FC236}">
                <a16:creationId xmlns:a16="http://schemas.microsoft.com/office/drawing/2014/main" id="{9C38E26F-29B8-B445-8A52-B9C29C7CFA97}"/>
              </a:ext>
            </a:extLst>
          </p:cNvPr>
          <p:cNvSpPr>
            <a:spLocks noGrp="1"/>
          </p:cNvSpPr>
          <p:nvPr>
            <p:ph type="body" sz="half" idx="2"/>
          </p:nvPr>
        </p:nvSpPr>
        <p:spPr>
          <a:xfrm>
            <a:off x="839788" y="2057400"/>
            <a:ext cx="3932237" cy="3811588"/>
          </a:xfrm>
        </p:spPr>
        <p:txBody>
          <a:bodyPr/>
          <a:lstStyle/>
          <a:p>
            <a:endParaRPr lang="en-US"/>
          </a:p>
        </p:txBody>
      </p:sp>
      <p:sp>
        <p:nvSpPr>
          <p:cNvPr id="11" name="Rectangle 10">
            <a:extLst>
              <a:ext uri="{FF2B5EF4-FFF2-40B4-BE49-F238E27FC236}">
                <a16:creationId xmlns:a16="http://schemas.microsoft.com/office/drawing/2014/main" id="{AFB5292E-976E-F543-9411-13A6E64722CC}"/>
              </a:ext>
            </a:extLst>
          </p:cNvPr>
          <p:cNvSpPr/>
          <p:nvPr userDrawn="1"/>
        </p:nvSpPr>
        <p:spPr>
          <a:xfrm>
            <a:off x="4899379" y="1"/>
            <a:ext cx="7292621" cy="6857999"/>
          </a:xfrm>
          <a:prstGeom prst="rect">
            <a:avLst/>
          </a:prstGeom>
          <a:gradFill flip="none" rotWithShape="1">
            <a:gsLst>
              <a:gs pos="0">
                <a:srgbClr val="18355E">
                  <a:alpha val="0"/>
                </a:srgbClr>
              </a:gs>
              <a:gs pos="100000">
                <a:srgbClr val="18355E">
                  <a:alpha val="75934"/>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3083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7BB765C-7B43-0F47-8878-8F4C4D4F92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5276CBD-F938-7344-9A38-B7535F7217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7A5B06A-B59F-AF40-B8A6-CA634A8D7A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095CCB-4582-6846-A590-1C9F62B78D48}" type="datetimeFigureOut">
              <a:rPr lang="en-US" smtClean="0"/>
              <a:t>7/13/2021</a:t>
            </a:fld>
            <a:endParaRPr lang="en-US"/>
          </a:p>
        </p:txBody>
      </p:sp>
      <p:sp>
        <p:nvSpPr>
          <p:cNvPr id="5" name="Footer Placeholder 4">
            <a:extLst>
              <a:ext uri="{FF2B5EF4-FFF2-40B4-BE49-F238E27FC236}">
                <a16:creationId xmlns:a16="http://schemas.microsoft.com/office/drawing/2014/main" id="{82032B49-BDB5-5447-88F5-1E08730DDF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D682602-D41F-7043-B27B-4FF1B6CC05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93F005-C7B3-4C4D-844E-CBD21C106006}" type="slidenum">
              <a:rPr lang="en-US" smtClean="0"/>
              <a:t>‹Nº›</a:t>
            </a:fld>
            <a:endParaRPr lang="en-US"/>
          </a:p>
        </p:txBody>
      </p:sp>
    </p:spTree>
    <p:extLst>
      <p:ext uri="{BB962C8B-B14F-4D97-AF65-F5344CB8AC3E}">
        <p14:creationId xmlns:p14="http://schemas.microsoft.com/office/powerpoint/2010/main" val="9205702"/>
      </p:ext>
    </p:extLst>
  </p:cSld>
  <p:clrMap bg1="lt1" tx1="dk1" bg2="lt2" tx2="dk2" accent1="accent1" accent2="accent2" accent3="accent3" accent4="accent4" accent5="accent5" accent6="accent6" hlink="hlink" folHlink="folHlink"/>
  <p:sldLayoutIdLst>
    <p:sldLayoutId id="2147483655" r:id="rId1"/>
    <p:sldLayoutId id="2147483654" r:id="rId2"/>
    <p:sldLayoutId id="2147483650" r:id="rId3"/>
    <p:sldLayoutId id="2147483649" r:id="rId4"/>
    <p:sldLayoutId id="2147483651" r:id="rId5"/>
    <p:sldLayoutId id="2147483652" r:id="rId6"/>
    <p:sldLayoutId id="2147483653" r:id="rId7"/>
    <p:sldLayoutId id="2147483656" r:id="rId8"/>
    <p:sldLayoutId id="2147483657" r:id="rId9"/>
    <p:sldLayoutId id="2147483658" r:id="rId10"/>
    <p:sldLayoutId id="2147483659" r:id="rId11"/>
    <p:sldLayoutId id="2147483660" r:id="rId12"/>
    <p:sldLayoutId id="2147483662" r:id="rId13"/>
    <p:sldLayoutId id="2147483661" r:id="rId14"/>
    <p:sldLayoutId id="2147483663" r:id="rId15"/>
  </p:sldLayoutIdLst>
  <p:txStyles>
    <p:titleStyle>
      <a:lvl1pPr algn="l" defTabSz="914400" rtl="0" eaLnBrk="1" latinLnBrk="0" hangingPunct="1">
        <a:lnSpc>
          <a:spcPct val="90000"/>
        </a:lnSpc>
        <a:spcBef>
          <a:spcPct val="0"/>
        </a:spcBef>
        <a:buNone/>
        <a:defRPr sz="3600" kern="1200" baseline="0">
          <a:solidFill>
            <a:schemeClr val="tx1"/>
          </a:solidFill>
          <a:latin typeface="Raleway SemiBold" pitchFamily="2" charset="-128"/>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2"/>
          </a:solidFill>
          <a:latin typeface="Raleway" pitchFamily="2" charset="-128"/>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2"/>
          </a:solidFill>
          <a:latin typeface="Raleway" pitchFamily="2" charset="-128"/>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2"/>
          </a:solidFill>
          <a:latin typeface="Raleway" pitchFamily="2" charset="-128"/>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2"/>
          </a:solidFill>
          <a:latin typeface="Raleway" pitchFamily="2" charset="-128"/>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2"/>
          </a:solidFill>
          <a:latin typeface="Raleway" pitchFamily="2" charset="-128"/>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0.png"/><Relationship Id="rId1" Type="http://schemas.openxmlformats.org/officeDocument/2006/relationships/slideLayout" Target="../slideLayouts/slideLayout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es.linkedin.com/pulse/las-zonas-francas-en-rep%C3%BAblica-dominicana-oportunidad-leandro-corral" TargetMode="External"/><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hyperlink" Target="https://eldinero.com.do/85225/erc-aporta-1650-empleos-a-republica-dominicana-con-sus-call-centers/" TargetMode="External"/><Relationship Id="rId4" Type="http://schemas.openxmlformats.org/officeDocument/2006/relationships/hyperlink" Target="https://micm.gob.do/images/pdf/doc/Guia-para-Exportar.pdf"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81918DD-095D-3A40-8981-D7BBC7B27A46}"/>
              </a:ext>
            </a:extLst>
          </p:cNvPr>
          <p:cNvPicPr>
            <a:picLocks noChangeAspect="1"/>
          </p:cNvPicPr>
          <p:nvPr/>
        </p:nvPicPr>
        <p:blipFill>
          <a:blip r:embed="rId2"/>
          <a:stretch>
            <a:fillRect/>
          </a:stretch>
        </p:blipFill>
        <p:spPr>
          <a:xfrm>
            <a:off x="0" y="1654"/>
            <a:ext cx="12192000" cy="6854692"/>
          </a:xfrm>
          <a:prstGeom prst="rect">
            <a:avLst/>
          </a:prstGeom>
        </p:spPr>
      </p:pic>
    </p:spTree>
    <p:extLst>
      <p:ext uri="{BB962C8B-B14F-4D97-AF65-F5344CB8AC3E}">
        <p14:creationId xmlns:p14="http://schemas.microsoft.com/office/powerpoint/2010/main" val="24497200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99D1299-A168-FA4F-B299-4875FDDB2DE5}"/>
              </a:ext>
            </a:extLst>
          </p:cNvPr>
          <p:cNvSpPr/>
          <p:nvPr/>
        </p:nvSpPr>
        <p:spPr>
          <a:xfrm>
            <a:off x="5599289" y="0"/>
            <a:ext cx="6592711" cy="6858000"/>
          </a:xfrm>
          <a:prstGeom prst="rect">
            <a:avLst/>
          </a:prstGeom>
          <a:solidFill>
            <a:srgbClr val="DC0531"/>
          </a:solidFill>
          <a:ln>
            <a:solidFill>
              <a:srgbClr val="DC05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E7F7F"/>
              </a:solidFill>
              <a:effectLst/>
              <a:uLnTx/>
              <a:uFillTx/>
              <a:latin typeface="Calibri" panose="020F0502020204030204"/>
              <a:ea typeface="+mn-ea"/>
              <a:cs typeface="+mn-cs"/>
            </a:endParaRPr>
          </a:p>
        </p:txBody>
      </p:sp>
      <p:pic>
        <p:nvPicPr>
          <p:cNvPr id="6" name="Imagen 5" descr="Icono&#10;&#10;Descripción generada automáticamente">
            <a:extLst>
              <a:ext uri="{FF2B5EF4-FFF2-40B4-BE49-F238E27FC236}">
                <a16:creationId xmlns:a16="http://schemas.microsoft.com/office/drawing/2014/main" id="{FEE7643E-E3E7-4A24-ABCD-248D037FEC36}"/>
              </a:ext>
            </a:extLst>
          </p:cNvPr>
          <p:cNvPicPr>
            <a:picLocks noChangeAspect="1"/>
          </p:cNvPicPr>
          <p:nvPr/>
        </p:nvPicPr>
        <p:blipFill>
          <a:blip r:embed="rId2"/>
          <a:stretch>
            <a:fillRect/>
          </a:stretch>
        </p:blipFill>
        <p:spPr>
          <a:xfrm>
            <a:off x="98454" y="104323"/>
            <a:ext cx="327702" cy="352877"/>
          </a:xfrm>
          <a:prstGeom prst="rect">
            <a:avLst/>
          </a:prstGeom>
        </p:spPr>
      </p:pic>
      <p:sp>
        <p:nvSpPr>
          <p:cNvPr id="10" name="Title 1">
            <a:extLst>
              <a:ext uri="{FF2B5EF4-FFF2-40B4-BE49-F238E27FC236}">
                <a16:creationId xmlns:a16="http://schemas.microsoft.com/office/drawing/2014/main" id="{0ED5D982-3F85-4995-82CB-285B3B06DBFE}"/>
              </a:ext>
            </a:extLst>
          </p:cNvPr>
          <p:cNvSpPr txBox="1">
            <a:spLocks/>
          </p:cNvSpPr>
          <p:nvPr/>
        </p:nvSpPr>
        <p:spPr>
          <a:xfrm>
            <a:off x="5847644" y="297275"/>
            <a:ext cx="6096000" cy="16002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baseline="0">
                <a:solidFill>
                  <a:schemeClr val="tx1"/>
                </a:solidFill>
                <a:latin typeface="Raleway SemiBold" pitchFamily="2" charset="-128"/>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Raleway SemiBold" pitchFamily="2" charset="-128"/>
              <a:ea typeface="+mj-ea"/>
              <a:cs typeface="+mj-cs"/>
            </a:endParaRPr>
          </a:p>
        </p:txBody>
      </p:sp>
      <p:sp>
        <p:nvSpPr>
          <p:cNvPr id="11" name="Title 1">
            <a:extLst>
              <a:ext uri="{FF2B5EF4-FFF2-40B4-BE49-F238E27FC236}">
                <a16:creationId xmlns:a16="http://schemas.microsoft.com/office/drawing/2014/main" id="{A3B3CB88-5CCF-41F5-84CA-F65E8C08A75C}"/>
              </a:ext>
            </a:extLst>
          </p:cNvPr>
          <p:cNvSpPr>
            <a:spLocks noGrp="1"/>
          </p:cNvSpPr>
          <p:nvPr>
            <p:ph type="title"/>
          </p:nvPr>
        </p:nvSpPr>
        <p:spPr>
          <a:xfrm>
            <a:off x="-15417" y="626747"/>
            <a:ext cx="5590497" cy="649380"/>
          </a:xfrm>
        </p:spPr>
        <p:txBody>
          <a:bodyPr>
            <a:noAutofit/>
          </a:bodyPr>
          <a:lstStyle/>
          <a:p>
            <a:pPr algn="ctr"/>
            <a:r>
              <a:rPr lang="en-US" sz="3000" dirty="0"/>
              <a:t>V. HEALTH REGISTRIES</a:t>
            </a:r>
          </a:p>
        </p:txBody>
      </p:sp>
      <p:sp>
        <p:nvSpPr>
          <p:cNvPr id="13" name="Text Placeholder 3">
            <a:extLst>
              <a:ext uri="{FF2B5EF4-FFF2-40B4-BE49-F238E27FC236}">
                <a16:creationId xmlns:a16="http://schemas.microsoft.com/office/drawing/2014/main" id="{A82215CE-E18B-482B-9AE9-463492B6FBE7}"/>
              </a:ext>
            </a:extLst>
          </p:cNvPr>
          <p:cNvSpPr txBox="1">
            <a:spLocks/>
          </p:cNvSpPr>
          <p:nvPr/>
        </p:nvSpPr>
        <p:spPr>
          <a:xfrm>
            <a:off x="280275" y="1434721"/>
            <a:ext cx="5047530" cy="37325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2"/>
                </a:solidFill>
                <a:latin typeface="Raleway" pitchFamily="2" charset="-128"/>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2"/>
                </a:solidFill>
                <a:latin typeface="Raleway" pitchFamily="2" charset="-128"/>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2"/>
                </a:solidFill>
                <a:latin typeface="Raleway" pitchFamily="2" charset="-128"/>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2"/>
                </a:solidFill>
                <a:latin typeface="Raleway" pitchFamily="2" charset="-128"/>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2"/>
                </a:solidFill>
                <a:latin typeface="Raleway" pitchFamily="2" charset="-128"/>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just" defTabSz="914400" rtl="0" eaLnBrk="1" fontAlgn="auto" latinLnBrk="0" hangingPunct="1">
              <a:lnSpc>
                <a:spcPct val="150000"/>
              </a:lnSpc>
              <a:spcBef>
                <a:spcPts val="600"/>
              </a:spcBef>
              <a:spcAft>
                <a:spcPts val="0"/>
              </a:spcAft>
              <a:buClrTx/>
              <a:buSzTx/>
              <a:tabLst/>
              <a:defRPr/>
            </a:pPr>
            <a:r>
              <a:rPr kumimoji="0" lang="en-US" sz="1200" i="1" u="none" strike="noStrike" kern="1200" cap="none" spc="0" normalizeH="0" baseline="0" noProof="0" dirty="0">
                <a:ln>
                  <a:noFill/>
                </a:ln>
                <a:effectLst/>
                <a:uLnTx/>
                <a:uFillTx/>
                <a:latin typeface="Raleway" pitchFamily="2" charset="-128"/>
                <a:ea typeface="+mn-ea"/>
                <a:cs typeface="+mn-cs"/>
              </a:rPr>
              <a:t>Decree No. 528-01; General Regulation of Risk Control in Food and Beverages.</a:t>
            </a:r>
          </a:p>
          <a:p>
            <a:pPr marR="0" lvl="0" algn="just" defTabSz="914400" rtl="0" eaLnBrk="1" fontAlgn="auto" latinLnBrk="0" hangingPunct="1">
              <a:lnSpc>
                <a:spcPct val="150000"/>
              </a:lnSpc>
              <a:spcBef>
                <a:spcPts val="600"/>
              </a:spcBef>
              <a:spcAft>
                <a:spcPts val="0"/>
              </a:spcAft>
              <a:buClrTx/>
              <a:buSzTx/>
              <a:tabLst/>
              <a:defRPr/>
            </a:pPr>
            <a:r>
              <a:rPr kumimoji="0" lang="en-US" sz="1200" i="1" u="none" strike="noStrike" kern="1200" cap="none" spc="0" normalizeH="0" baseline="0" noProof="0" dirty="0">
                <a:ln>
                  <a:noFill/>
                </a:ln>
                <a:effectLst/>
                <a:uLnTx/>
                <a:uFillTx/>
                <a:latin typeface="Raleway" pitchFamily="2" charset="-128"/>
                <a:ea typeface="+mn-ea"/>
                <a:cs typeface="+mn-cs"/>
              </a:rPr>
              <a:t>Decree No. 82-15; That Creates the DIGEMAPS.</a:t>
            </a:r>
          </a:p>
          <a:p>
            <a:pPr marR="0" lvl="0" algn="just" defTabSz="914400" rtl="0" eaLnBrk="1" fontAlgn="auto" latinLnBrk="0" hangingPunct="1">
              <a:lnSpc>
                <a:spcPct val="150000"/>
              </a:lnSpc>
              <a:spcBef>
                <a:spcPts val="600"/>
              </a:spcBef>
              <a:spcAft>
                <a:spcPts val="0"/>
              </a:spcAft>
              <a:buClrTx/>
              <a:buSzTx/>
              <a:tabLst/>
              <a:defRPr/>
            </a:pPr>
            <a:r>
              <a:rPr kumimoji="0" lang="en-US" sz="1200" i="1" u="none" strike="noStrike" kern="1200" cap="none" spc="0" normalizeH="0" baseline="0" noProof="0" dirty="0">
                <a:ln>
                  <a:noFill/>
                </a:ln>
                <a:effectLst/>
                <a:uLnTx/>
                <a:uFillTx/>
                <a:latin typeface="Raleway" pitchFamily="2" charset="-128"/>
                <a:ea typeface="+mn-ea"/>
                <a:cs typeface="+mn-cs"/>
              </a:rPr>
              <a:t>Resolution No. 000012 of 07/25/2017 that establishes the criteria for the application of the Sanitary Registry by Simplified Procedure.</a:t>
            </a:r>
          </a:p>
          <a:p>
            <a:pPr marR="0" lvl="0" algn="just" defTabSz="914400" rtl="0" eaLnBrk="1" fontAlgn="auto" latinLnBrk="0" hangingPunct="1">
              <a:lnSpc>
                <a:spcPct val="150000"/>
              </a:lnSpc>
              <a:spcBef>
                <a:spcPts val="600"/>
              </a:spcBef>
              <a:spcAft>
                <a:spcPts val="0"/>
              </a:spcAft>
              <a:buClrTx/>
              <a:buSzTx/>
              <a:tabLst/>
              <a:defRPr/>
            </a:pPr>
            <a:r>
              <a:rPr kumimoji="0" lang="en-US" sz="1200" i="1" u="none" strike="noStrike" kern="1200" cap="none" spc="0" normalizeH="0" baseline="0" noProof="0" dirty="0">
                <a:ln>
                  <a:noFill/>
                </a:ln>
                <a:effectLst/>
                <a:uLnTx/>
                <a:uFillTx/>
                <a:latin typeface="Raleway" pitchFamily="2" charset="-128"/>
                <a:ea typeface="+mn-ea"/>
                <a:cs typeface="+mn-cs"/>
              </a:rPr>
              <a:t>Resolution No. 000011 of 07/25/2017 that establishes the application criteria to opt for the Sanitary Notification and Automatic Renewal Procedure.</a:t>
            </a:r>
            <a:endParaRPr kumimoji="0" lang="en-US" sz="1200" b="0" i="0" u="none" strike="noStrike" kern="1200" cap="none" spc="0" normalizeH="0" baseline="0" noProof="0" dirty="0">
              <a:ln>
                <a:noFill/>
              </a:ln>
              <a:solidFill>
                <a:srgbClr val="7E7F7F"/>
              </a:solidFill>
              <a:effectLst/>
              <a:uLnTx/>
              <a:uFillTx/>
              <a:latin typeface="Raleway" pitchFamily="2" charset="-128"/>
              <a:ea typeface="+mn-ea"/>
              <a:cs typeface="+mn-cs"/>
            </a:endParaRPr>
          </a:p>
        </p:txBody>
      </p:sp>
      <p:sp>
        <p:nvSpPr>
          <p:cNvPr id="17" name="Text Placeholder 3">
            <a:extLst>
              <a:ext uri="{FF2B5EF4-FFF2-40B4-BE49-F238E27FC236}">
                <a16:creationId xmlns:a16="http://schemas.microsoft.com/office/drawing/2014/main" id="{F5C3ED40-FBAF-48EA-907C-463B48EB72A8}"/>
              </a:ext>
            </a:extLst>
          </p:cNvPr>
          <p:cNvSpPr txBox="1">
            <a:spLocks/>
          </p:cNvSpPr>
          <p:nvPr/>
        </p:nvSpPr>
        <p:spPr>
          <a:xfrm>
            <a:off x="6144416" y="902328"/>
            <a:ext cx="5669843" cy="5368173"/>
          </a:xfrm>
          <a:prstGeom prst="rect">
            <a:avLst/>
          </a:prstGeom>
        </p:spPr>
        <p:txBody>
          <a:bodyPr vert="horz" lIns="91440" tIns="45720" rIns="91440" bIns="45720" rtlCol="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2"/>
                </a:solidFill>
                <a:latin typeface="Raleway" pitchFamily="2" charset="-128"/>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2"/>
                </a:solidFill>
                <a:latin typeface="Raleway" pitchFamily="2" charset="-128"/>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2"/>
                </a:solidFill>
                <a:latin typeface="Raleway" pitchFamily="2" charset="-128"/>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2"/>
                </a:solidFill>
                <a:latin typeface="Raleway" pitchFamily="2" charset="-128"/>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2"/>
                </a:solidFill>
                <a:latin typeface="Raleway" pitchFamily="2" charset="-128"/>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170000"/>
              </a:lnSpc>
              <a:spcBef>
                <a:spcPts val="600"/>
              </a:spcBef>
              <a:spcAft>
                <a:spcPts val="0"/>
              </a:spcAft>
              <a:buClrTx/>
              <a:buSzTx/>
              <a:buFont typeface="Arial" panose="020B0604020202020204" pitchFamily="34" charset="0"/>
              <a:buNone/>
              <a:tabLst/>
              <a:defRPr/>
            </a:pPr>
            <a:r>
              <a:rPr kumimoji="0" lang="en-US" sz="2200" u="none" strike="noStrike" kern="1200" cap="none" spc="0" normalizeH="0" baseline="0" noProof="0" dirty="0">
                <a:ln>
                  <a:noFill/>
                </a:ln>
                <a:solidFill>
                  <a:schemeClr val="bg1"/>
                </a:solidFill>
                <a:effectLst/>
                <a:uLnTx/>
                <a:uFillTx/>
                <a:latin typeface="Raleway" pitchFamily="2" charset="0"/>
              </a:rPr>
              <a:t>The sanitary </a:t>
            </a:r>
            <a:r>
              <a:rPr lang="en-US" sz="2200" dirty="0">
                <a:solidFill>
                  <a:schemeClr val="bg1"/>
                </a:solidFill>
                <a:latin typeface="Raleway" pitchFamily="2" charset="0"/>
              </a:rPr>
              <a:t>r</a:t>
            </a:r>
            <a:r>
              <a:rPr kumimoji="0" lang="en-US" sz="2200" u="none" strike="noStrike" kern="1200" cap="none" spc="0" normalizeH="0" baseline="0" noProof="0" dirty="0" err="1">
                <a:ln>
                  <a:noFill/>
                </a:ln>
                <a:solidFill>
                  <a:schemeClr val="bg1"/>
                </a:solidFill>
                <a:effectLst/>
                <a:uLnTx/>
                <a:uFillTx/>
                <a:latin typeface="Raleway" pitchFamily="2" charset="0"/>
              </a:rPr>
              <a:t>egistration</a:t>
            </a:r>
            <a:r>
              <a:rPr kumimoji="0" lang="en-US" sz="2200" u="none" strike="noStrike" kern="1200" cap="none" spc="0" normalizeH="0" baseline="0" noProof="0" dirty="0">
                <a:ln>
                  <a:noFill/>
                </a:ln>
                <a:solidFill>
                  <a:schemeClr val="bg1"/>
                </a:solidFill>
                <a:effectLst/>
                <a:uLnTx/>
                <a:uFillTx/>
                <a:latin typeface="Raleway" pitchFamily="2" charset="0"/>
              </a:rPr>
              <a:t> certification is a service request to obtain a certification describing the current information on the substance or health products that have been registered by the Ministry of Public Health of the Dominican Republic. It can be done to:</a:t>
            </a:r>
          </a:p>
          <a:p>
            <a:pPr marL="228600" marR="0" lvl="0" indent="-228600" algn="just" defTabSz="914400" rtl="0" eaLnBrk="1" fontAlgn="auto" latinLnBrk="0" hangingPunct="1">
              <a:lnSpc>
                <a:spcPct val="170000"/>
              </a:lnSpc>
              <a:spcBef>
                <a:spcPts val="600"/>
              </a:spcBef>
              <a:spcAft>
                <a:spcPts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schemeClr val="bg1"/>
                </a:solidFill>
                <a:effectLst/>
                <a:uLnTx/>
                <a:uFillTx/>
                <a:latin typeface="Raleway" pitchFamily="2" charset="0"/>
              </a:rPr>
              <a:t>Medicines</a:t>
            </a:r>
          </a:p>
          <a:p>
            <a:pPr marL="228600" marR="0" lvl="0" indent="-228600" algn="just" defTabSz="914400" rtl="0" eaLnBrk="1" fontAlgn="auto" latinLnBrk="0" hangingPunct="1">
              <a:lnSpc>
                <a:spcPct val="170000"/>
              </a:lnSpc>
              <a:spcBef>
                <a:spcPts val="600"/>
              </a:spcBef>
              <a:spcAft>
                <a:spcPts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schemeClr val="bg1"/>
                </a:solidFill>
                <a:effectLst/>
                <a:uLnTx/>
                <a:uFillTx/>
                <a:latin typeface="Raleway" pitchFamily="2" charset="0"/>
              </a:rPr>
              <a:t>Cosmetics, Personal and Home Hygiene Products.</a:t>
            </a:r>
          </a:p>
          <a:p>
            <a:pPr marL="228600" marR="0" lvl="0" indent="-228600" algn="just" defTabSz="914400" rtl="0" eaLnBrk="1" fontAlgn="auto" latinLnBrk="0" hangingPunct="1">
              <a:lnSpc>
                <a:spcPct val="170000"/>
              </a:lnSpc>
              <a:spcBef>
                <a:spcPts val="600"/>
              </a:spcBef>
              <a:spcAft>
                <a:spcPts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schemeClr val="bg1"/>
                </a:solidFill>
                <a:effectLst/>
                <a:uLnTx/>
                <a:uFillTx/>
                <a:latin typeface="Raleway" pitchFamily="2" charset="0"/>
              </a:rPr>
              <a:t>Medical devices.</a:t>
            </a:r>
          </a:p>
          <a:p>
            <a:pPr marL="228600" marR="0" lvl="0" indent="-228600" algn="just" defTabSz="914400" rtl="0" eaLnBrk="1" fontAlgn="auto" latinLnBrk="0" hangingPunct="1">
              <a:lnSpc>
                <a:spcPct val="170000"/>
              </a:lnSpc>
              <a:spcBef>
                <a:spcPts val="600"/>
              </a:spcBef>
              <a:spcAft>
                <a:spcPts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schemeClr val="bg1"/>
                </a:solidFill>
                <a:effectLst/>
                <a:uLnTx/>
                <a:uFillTx/>
                <a:latin typeface="Raleway" pitchFamily="2" charset="0"/>
              </a:rPr>
              <a:t>Food and drinks</a:t>
            </a:r>
            <a:r>
              <a:rPr kumimoji="0" lang="en-US" sz="2200" i="0" u="none" strike="noStrike" kern="1200" cap="none" spc="0" normalizeH="0" baseline="0" noProof="0" dirty="0">
                <a:ln>
                  <a:noFill/>
                </a:ln>
                <a:solidFill>
                  <a:schemeClr val="bg1"/>
                </a:solidFill>
                <a:effectLst/>
                <a:uLnTx/>
                <a:uFillTx/>
                <a:latin typeface="Raleway" pitchFamily="2" charset="0"/>
              </a:rPr>
              <a:t>:</a:t>
            </a:r>
            <a:endParaRPr lang="es-DO" altLang="es-DO" sz="2200" dirty="0">
              <a:solidFill>
                <a:schemeClr val="bg1"/>
              </a:solidFill>
              <a:latin typeface="Raleway" pitchFamily="2" charset="0"/>
            </a:endParaRPr>
          </a:p>
          <a:p>
            <a:pPr lvl="1" algn="just">
              <a:lnSpc>
                <a:spcPct val="170000"/>
              </a:lnSpc>
              <a:spcBef>
                <a:spcPts val="600"/>
              </a:spcBef>
              <a:buFont typeface="Wingdings" panose="05000000000000000000" pitchFamily="2" charset="2"/>
              <a:buChar char="§"/>
            </a:pPr>
            <a:r>
              <a:rPr lang="en-US" altLang="es-DO" sz="2200" dirty="0">
                <a:solidFill>
                  <a:schemeClr val="bg1"/>
                </a:solidFill>
                <a:latin typeface="Raleway" pitchFamily="2" charset="0"/>
              </a:rPr>
              <a:t>Condensed, evaporated and dulce de leche milk</a:t>
            </a:r>
          </a:p>
          <a:p>
            <a:pPr lvl="1" algn="just">
              <a:lnSpc>
                <a:spcPct val="170000"/>
              </a:lnSpc>
              <a:spcBef>
                <a:spcPts val="600"/>
              </a:spcBef>
              <a:buFont typeface="Wingdings" panose="05000000000000000000" pitchFamily="2" charset="2"/>
              <a:buChar char="§"/>
            </a:pPr>
            <a:r>
              <a:rPr lang="en-US" altLang="es-DO" sz="2200" dirty="0">
                <a:solidFill>
                  <a:schemeClr val="bg1"/>
                </a:solidFill>
                <a:latin typeface="Raleway" pitchFamily="2" charset="0"/>
              </a:rPr>
              <a:t>Fats, oils and fat emulsions</a:t>
            </a:r>
          </a:p>
          <a:p>
            <a:pPr lvl="1" algn="just">
              <a:lnSpc>
                <a:spcPct val="170000"/>
              </a:lnSpc>
              <a:spcBef>
                <a:spcPts val="600"/>
              </a:spcBef>
              <a:buFont typeface="Wingdings" panose="05000000000000000000" pitchFamily="2" charset="2"/>
              <a:buChar char="§"/>
            </a:pPr>
            <a:r>
              <a:rPr lang="en-US" altLang="es-DO" sz="2200" dirty="0">
                <a:solidFill>
                  <a:schemeClr val="bg1"/>
                </a:solidFill>
                <a:latin typeface="Raleway" pitchFamily="2" charset="0"/>
              </a:rPr>
              <a:t>Fruits and vegetables (packed)</a:t>
            </a:r>
          </a:p>
          <a:p>
            <a:pPr lvl="1" algn="just">
              <a:lnSpc>
                <a:spcPct val="170000"/>
              </a:lnSpc>
              <a:spcBef>
                <a:spcPts val="600"/>
              </a:spcBef>
              <a:buFont typeface="Wingdings" panose="05000000000000000000" pitchFamily="2" charset="2"/>
              <a:buChar char="§"/>
            </a:pPr>
            <a:r>
              <a:rPr lang="en-US" altLang="es-DO" sz="2200" dirty="0">
                <a:solidFill>
                  <a:schemeClr val="bg1"/>
                </a:solidFill>
                <a:latin typeface="Raleway" pitchFamily="2" charset="0"/>
              </a:rPr>
              <a:t>Confectionery products</a:t>
            </a:r>
          </a:p>
          <a:p>
            <a:pPr lvl="1" algn="just">
              <a:lnSpc>
                <a:spcPct val="170000"/>
              </a:lnSpc>
              <a:spcBef>
                <a:spcPts val="600"/>
              </a:spcBef>
              <a:buFont typeface="Wingdings" panose="05000000000000000000" pitchFamily="2" charset="2"/>
              <a:buChar char="§"/>
            </a:pPr>
            <a:r>
              <a:rPr lang="en-US" altLang="es-DO" sz="2200" dirty="0">
                <a:solidFill>
                  <a:schemeClr val="bg1"/>
                </a:solidFill>
                <a:latin typeface="Raleway" pitchFamily="2" charset="0"/>
              </a:rPr>
              <a:t>Cereals and derivatives</a:t>
            </a:r>
          </a:p>
          <a:p>
            <a:pPr lvl="1" algn="just">
              <a:lnSpc>
                <a:spcPct val="170000"/>
              </a:lnSpc>
              <a:spcBef>
                <a:spcPts val="600"/>
              </a:spcBef>
              <a:buFont typeface="Wingdings" panose="05000000000000000000" pitchFamily="2" charset="2"/>
              <a:buChar char="§"/>
            </a:pPr>
            <a:r>
              <a:rPr lang="en-US" altLang="es-DO" sz="2200" dirty="0">
                <a:solidFill>
                  <a:schemeClr val="bg1"/>
                </a:solidFill>
                <a:latin typeface="Raleway" pitchFamily="2" charset="0"/>
              </a:rPr>
              <a:t>Bread and bakery and pastry products</a:t>
            </a:r>
          </a:p>
          <a:p>
            <a:pPr lvl="1" algn="just">
              <a:lnSpc>
                <a:spcPct val="170000"/>
              </a:lnSpc>
              <a:spcBef>
                <a:spcPts val="600"/>
              </a:spcBef>
              <a:buFont typeface="Wingdings" panose="05000000000000000000" pitchFamily="2" charset="2"/>
              <a:buChar char="§"/>
            </a:pPr>
            <a:r>
              <a:rPr lang="en-US" altLang="es-DO" sz="2200" dirty="0">
                <a:solidFill>
                  <a:schemeClr val="bg1"/>
                </a:solidFill>
                <a:latin typeface="Raleway" pitchFamily="2" charset="0"/>
              </a:rPr>
              <a:t>Sweeteners and sweeteners, including honey</a:t>
            </a:r>
          </a:p>
          <a:p>
            <a:pPr lvl="1" algn="just">
              <a:lnSpc>
                <a:spcPct val="170000"/>
              </a:lnSpc>
              <a:spcBef>
                <a:spcPts val="600"/>
              </a:spcBef>
              <a:buFont typeface="Wingdings" panose="05000000000000000000" pitchFamily="2" charset="2"/>
              <a:buChar char="§"/>
            </a:pPr>
            <a:r>
              <a:rPr lang="en-US" altLang="es-DO" sz="2200" dirty="0">
                <a:solidFill>
                  <a:schemeClr val="bg1"/>
                </a:solidFill>
                <a:latin typeface="Raleway" pitchFamily="2" charset="0"/>
              </a:rPr>
              <a:t>Sauces, dressings, spices and condiments</a:t>
            </a:r>
          </a:p>
          <a:p>
            <a:pPr lvl="1" algn="just">
              <a:lnSpc>
                <a:spcPct val="170000"/>
              </a:lnSpc>
              <a:spcBef>
                <a:spcPts val="600"/>
              </a:spcBef>
              <a:buFont typeface="Wingdings" panose="05000000000000000000" pitchFamily="2" charset="2"/>
              <a:buChar char="§"/>
            </a:pPr>
            <a:r>
              <a:rPr lang="en-US" altLang="es-DO" sz="2200" dirty="0">
                <a:solidFill>
                  <a:schemeClr val="bg1"/>
                </a:solidFill>
                <a:latin typeface="Raleway" pitchFamily="2" charset="0"/>
              </a:rPr>
              <a:t>Non-alcoholic beverages (except for bottled waters and energy drinks)</a:t>
            </a:r>
          </a:p>
          <a:p>
            <a:pPr lvl="1" algn="just">
              <a:lnSpc>
                <a:spcPct val="170000"/>
              </a:lnSpc>
              <a:spcBef>
                <a:spcPts val="600"/>
              </a:spcBef>
              <a:buFont typeface="Wingdings" panose="05000000000000000000" pitchFamily="2" charset="2"/>
              <a:buChar char="§"/>
            </a:pPr>
            <a:r>
              <a:rPr lang="en-US" altLang="es-DO" sz="2200" dirty="0">
                <a:solidFill>
                  <a:schemeClr val="bg1"/>
                </a:solidFill>
                <a:latin typeface="Raleway" pitchFamily="2" charset="0"/>
              </a:rPr>
              <a:t>Dry snacks</a:t>
            </a:r>
          </a:p>
          <a:p>
            <a:pPr lvl="1" algn="just">
              <a:lnSpc>
                <a:spcPct val="170000"/>
              </a:lnSpc>
              <a:spcBef>
                <a:spcPts val="600"/>
              </a:spcBef>
              <a:buFont typeface="Wingdings" panose="05000000000000000000" pitchFamily="2" charset="2"/>
              <a:buChar char="§"/>
            </a:pPr>
            <a:r>
              <a:rPr lang="en-US" altLang="es-DO" sz="2200" dirty="0">
                <a:solidFill>
                  <a:schemeClr val="bg1"/>
                </a:solidFill>
                <a:latin typeface="Raleway" pitchFamily="2" charset="0"/>
              </a:rPr>
              <a:t>Broths, soups, creams and dehydrated mixes</a:t>
            </a:r>
            <a:endParaRPr kumimoji="0" lang="es-ES" sz="2700" b="1" i="1" u="none" strike="noStrike" kern="1200" cap="none" spc="0" normalizeH="0" baseline="0" noProof="0" dirty="0">
              <a:ln>
                <a:noFill/>
              </a:ln>
              <a:solidFill>
                <a:schemeClr val="bg1"/>
              </a:solidFill>
              <a:effectLst/>
              <a:uLnTx/>
              <a:uFillTx/>
              <a:latin typeface="Raleway" pitchFamily="2" charset="-128"/>
              <a:ea typeface="+mn-ea"/>
              <a:cs typeface="+mn-cs"/>
            </a:endParaRPr>
          </a:p>
        </p:txBody>
      </p:sp>
      <p:pic>
        <p:nvPicPr>
          <p:cNvPr id="2051" name="Picture 3" descr="Medicine">
            <a:extLst>
              <a:ext uri="{FF2B5EF4-FFF2-40B4-BE49-F238E27FC236}">
                <a16:creationId xmlns:a16="http://schemas.microsoft.com/office/drawing/2014/main" id="{CFADEC2B-7805-4683-AC3B-1DB05309A6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069" y="4329573"/>
            <a:ext cx="946355" cy="946355"/>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osmetics">
            <a:extLst>
              <a:ext uri="{FF2B5EF4-FFF2-40B4-BE49-F238E27FC236}">
                <a16:creationId xmlns:a16="http://schemas.microsoft.com/office/drawing/2014/main" id="{E4AF85FA-CB90-433E-9507-CA3CE6E9A9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7723" y="4229911"/>
            <a:ext cx="1046018" cy="1046018"/>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Shampoo">
            <a:extLst>
              <a:ext uri="{FF2B5EF4-FFF2-40B4-BE49-F238E27FC236}">
                <a16:creationId xmlns:a16="http://schemas.microsoft.com/office/drawing/2014/main" id="{B35C8B94-A2FD-4C1C-9D01-1B19AC270B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04040" y="4183729"/>
            <a:ext cx="1138381" cy="1138381"/>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Healthcare device free icon">
            <a:extLst>
              <a:ext uri="{FF2B5EF4-FFF2-40B4-BE49-F238E27FC236}">
                <a16:creationId xmlns:a16="http://schemas.microsoft.com/office/drawing/2014/main" id="{88099AC5-0D33-41A2-81DA-E6ED100ABF3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32720" y="4237210"/>
            <a:ext cx="1046018" cy="1046018"/>
          </a:xfrm>
          <a:prstGeom prst="rect">
            <a:avLst/>
          </a:prstGeom>
          <a:noFill/>
          <a:extLst>
            <a:ext uri="{909E8E84-426E-40DD-AFC4-6F175D3DCCD1}">
              <a14:hiddenFill xmlns:a14="http://schemas.microsoft.com/office/drawing/2010/main">
                <a:solidFill>
                  <a:srgbClr val="FFFFFF"/>
                </a:solidFill>
              </a14:hiddenFill>
            </a:ext>
          </a:extLst>
        </p:spPr>
      </p:pic>
      <p:pic>
        <p:nvPicPr>
          <p:cNvPr id="2061" name="Picture 13" descr="Fork">
            <a:extLst>
              <a:ext uri="{FF2B5EF4-FFF2-40B4-BE49-F238E27FC236}">
                <a16:creationId xmlns:a16="http://schemas.microsoft.com/office/drawing/2014/main" id="{0ACADAB0-38B1-47A5-B702-D204F178E67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84223" y="5501180"/>
            <a:ext cx="1019000" cy="1017010"/>
          </a:xfrm>
          <a:prstGeom prst="rect">
            <a:avLst/>
          </a:prstGeom>
          <a:noFill/>
          <a:extLst>
            <a:ext uri="{909E8E84-426E-40DD-AFC4-6F175D3DCCD1}">
              <a14:hiddenFill xmlns:a14="http://schemas.microsoft.com/office/drawing/2010/main">
                <a:solidFill>
                  <a:srgbClr val="FFFFFF"/>
                </a:solidFill>
              </a14:hiddenFill>
            </a:ext>
          </a:extLst>
        </p:spPr>
      </p:pic>
      <p:pic>
        <p:nvPicPr>
          <p:cNvPr id="2063" name="Picture 15" descr="Soda">
            <a:extLst>
              <a:ext uri="{FF2B5EF4-FFF2-40B4-BE49-F238E27FC236}">
                <a16:creationId xmlns:a16="http://schemas.microsoft.com/office/drawing/2014/main" id="{4E707820-B896-407E-B686-0E436577C2D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66919" y="5480704"/>
            <a:ext cx="1044940" cy="1044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42942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A2C36-A9C8-AE48-B78F-55A7FD130C97}"/>
              </a:ext>
            </a:extLst>
          </p:cNvPr>
          <p:cNvSpPr>
            <a:spLocks noGrp="1"/>
          </p:cNvSpPr>
          <p:nvPr>
            <p:ph type="title"/>
          </p:nvPr>
        </p:nvSpPr>
        <p:spPr>
          <a:xfrm>
            <a:off x="839788" y="457200"/>
            <a:ext cx="3932237" cy="1600200"/>
          </a:xfrm>
        </p:spPr>
        <p:txBody>
          <a:bodyPr>
            <a:normAutofit/>
          </a:bodyPr>
          <a:lstStyle/>
          <a:p>
            <a:r>
              <a:rPr lang="en-US" sz="2500" i="1" u="sng" dirty="0"/>
              <a:t>Highlight, example</a:t>
            </a:r>
            <a:r>
              <a:rPr lang="en-US" sz="2500" i="1" dirty="0"/>
              <a:t>: </a:t>
            </a:r>
            <a:br>
              <a:rPr lang="en-US" sz="2500" i="1" dirty="0"/>
            </a:br>
            <a:r>
              <a:rPr lang="en-US" sz="2500" i="1" dirty="0"/>
              <a:t>Packaging and Labeling: NORDOM-53 y RTD-53</a:t>
            </a:r>
          </a:p>
        </p:txBody>
      </p:sp>
      <p:sp>
        <p:nvSpPr>
          <p:cNvPr id="4" name="Text Placeholder 3">
            <a:extLst>
              <a:ext uri="{FF2B5EF4-FFF2-40B4-BE49-F238E27FC236}">
                <a16:creationId xmlns:a16="http://schemas.microsoft.com/office/drawing/2014/main" id="{EFCC94C2-EB3C-7847-B649-77C03013F6EF}"/>
              </a:ext>
            </a:extLst>
          </p:cNvPr>
          <p:cNvSpPr>
            <a:spLocks noGrp="1"/>
          </p:cNvSpPr>
          <p:nvPr>
            <p:ph type="body" sz="half" idx="4294967295"/>
          </p:nvPr>
        </p:nvSpPr>
        <p:spPr>
          <a:xfrm>
            <a:off x="672937" y="1912819"/>
            <a:ext cx="4480010" cy="4487981"/>
          </a:xfrm>
        </p:spPr>
        <p:txBody>
          <a:bodyPr>
            <a:normAutofit fontScale="92500" lnSpcReduction="20000"/>
          </a:bodyPr>
          <a:lstStyle/>
          <a:p>
            <a:pPr marL="0" indent="0" algn="just">
              <a:lnSpc>
                <a:spcPct val="120000"/>
              </a:lnSpc>
              <a:spcBef>
                <a:spcPts val="600"/>
              </a:spcBef>
              <a:buNone/>
            </a:pPr>
            <a:r>
              <a:rPr lang="en-US" sz="1400" dirty="0"/>
              <a:t>The containers, utensils, devices, containers, covers and wrappings destined for the manufacture, preservation and fractionation of food may only be made of the following materials, and those specially indicated for certain products must be used while not altering or contaminating such foods:</a:t>
            </a:r>
          </a:p>
          <a:p>
            <a:pPr algn="just">
              <a:lnSpc>
                <a:spcPct val="120000"/>
              </a:lnSpc>
              <a:spcBef>
                <a:spcPts val="600"/>
              </a:spcBef>
            </a:pPr>
            <a:r>
              <a:rPr lang="en-US" sz="1400" dirty="0"/>
              <a:t>Steel, cast iron or beaten iron, copper and brass</a:t>
            </a:r>
            <a:endParaRPr lang="es-DO" sz="1400" dirty="0"/>
          </a:p>
          <a:p>
            <a:pPr algn="just">
              <a:lnSpc>
                <a:spcPct val="120000"/>
              </a:lnSpc>
              <a:spcBef>
                <a:spcPts val="600"/>
              </a:spcBef>
            </a:pPr>
            <a:r>
              <a:rPr lang="en-US" sz="1400" dirty="0"/>
              <a:t>Tinplate of first use</a:t>
            </a:r>
          </a:p>
          <a:p>
            <a:pPr algn="just">
              <a:lnSpc>
                <a:spcPct val="120000"/>
              </a:lnSpc>
              <a:spcBef>
                <a:spcPts val="600"/>
              </a:spcBef>
            </a:pPr>
            <a:r>
              <a:rPr lang="en-US" sz="1400" dirty="0"/>
              <a:t>Nickel</a:t>
            </a:r>
          </a:p>
          <a:p>
            <a:pPr algn="just">
              <a:lnSpc>
                <a:spcPct val="120000"/>
              </a:lnSpc>
              <a:spcBef>
                <a:spcPts val="600"/>
              </a:spcBef>
            </a:pPr>
            <a:r>
              <a:rPr lang="en-US" sz="1400" dirty="0"/>
              <a:t>Iron, fired and varnished clay</a:t>
            </a:r>
          </a:p>
          <a:p>
            <a:pPr algn="just">
              <a:lnSpc>
                <a:spcPct val="120000"/>
              </a:lnSpc>
              <a:spcBef>
                <a:spcPts val="600"/>
              </a:spcBef>
            </a:pPr>
            <a:r>
              <a:rPr lang="en-US" sz="1400" dirty="0"/>
              <a:t>Crockery or porcelain</a:t>
            </a:r>
          </a:p>
          <a:p>
            <a:pPr algn="just">
              <a:lnSpc>
                <a:spcPct val="120000"/>
              </a:lnSpc>
              <a:spcBef>
                <a:spcPts val="600"/>
              </a:spcBef>
            </a:pPr>
            <a:r>
              <a:rPr lang="en-US" sz="1400" dirty="0"/>
              <a:t>Cardboard or paper</a:t>
            </a:r>
          </a:p>
          <a:p>
            <a:pPr algn="just">
              <a:lnSpc>
                <a:spcPct val="120000"/>
              </a:lnSpc>
              <a:spcBef>
                <a:spcPts val="600"/>
              </a:spcBef>
            </a:pPr>
            <a:r>
              <a:rPr lang="en-US" sz="1400" dirty="0"/>
              <a:t>Rubber</a:t>
            </a:r>
            <a:endParaRPr lang="es-DO" sz="1400" dirty="0"/>
          </a:p>
          <a:p>
            <a:pPr algn="just">
              <a:lnSpc>
                <a:spcPct val="120000"/>
              </a:lnSpc>
              <a:spcBef>
                <a:spcPts val="600"/>
              </a:spcBef>
            </a:pPr>
            <a:r>
              <a:rPr lang="en-US" sz="1400" dirty="0"/>
              <a:t>Plant or animal fabrics</a:t>
            </a:r>
            <a:endParaRPr lang="es-DO" sz="1400" dirty="0"/>
          </a:p>
          <a:p>
            <a:pPr algn="just">
              <a:lnSpc>
                <a:spcPct val="120000"/>
              </a:lnSpc>
              <a:spcBef>
                <a:spcPts val="600"/>
              </a:spcBef>
            </a:pPr>
            <a:r>
              <a:rPr lang="en-US" sz="1400" dirty="0"/>
              <a:t>Various metals, technically pure, in thin sheets for wrapping sausages or cheeses.</a:t>
            </a:r>
            <a:endParaRPr lang="es-DO" sz="1400" dirty="0"/>
          </a:p>
          <a:p>
            <a:pPr algn="just">
              <a:lnSpc>
                <a:spcPct val="120000"/>
              </a:lnSpc>
              <a:spcBef>
                <a:spcPts val="600"/>
              </a:spcBef>
            </a:pPr>
            <a:r>
              <a:rPr lang="en-US" sz="1400" dirty="0"/>
              <a:t>Artificial resins, cellulose, cassena and polyethylene derivatives.</a:t>
            </a:r>
          </a:p>
          <a:p>
            <a:pPr marL="0" indent="0" algn="just">
              <a:lnSpc>
                <a:spcPct val="120000"/>
              </a:lnSpc>
              <a:spcBef>
                <a:spcPts val="1200"/>
              </a:spcBef>
              <a:buNone/>
            </a:pPr>
            <a:endParaRPr lang="en-US" sz="1200" dirty="0"/>
          </a:p>
        </p:txBody>
      </p:sp>
      <p:sp>
        <p:nvSpPr>
          <p:cNvPr id="5" name="Rectangle 4">
            <a:extLst>
              <a:ext uri="{FF2B5EF4-FFF2-40B4-BE49-F238E27FC236}">
                <a16:creationId xmlns:a16="http://schemas.microsoft.com/office/drawing/2014/main" id="{B99D1299-A168-FA4F-B299-4875FDDB2DE5}"/>
              </a:ext>
            </a:extLst>
          </p:cNvPr>
          <p:cNvSpPr/>
          <p:nvPr/>
        </p:nvSpPr>
        <p:spPr>
          <a:xfrm>
            <a:off x="5597428" y="-13734"/>
            <a:ext cx="6592711" cy="6858000"/>
          </a:xfrm>
          <a:prstGeom prst="rect">
            <a:avLst/>
          </a:prstGeom>
          <a:solidFill>
            <a:srgbClr val="DC0531"/>
          </a:solidFill>
          <a:ln>
            <a:solidFill>
              <a:srgbClr val="DC05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Calibri" panose="020F0502020204030204"/>
              <a:ea typeface="+mn-ea"/>
              <a:cs typeface="+mn-cs"/>
            </a:endParaRPr>
          </a:p>
        </p:txBody>
      </p:sp>
      <p:pic>
        <p:nvPicPr>
          <p:cNvPr id="6" name="Imagen 5" descr="Icono&#10;&#10;Descripción generada automáticamente">
            <a:extLst>
              <a:ext uri="{FF2B5EF4-FFF2-40B4-BE49-F238E27FC236}">
                <a16:creationId xmlns:a16="http://schemas.microsoft.com/office/drawing/2014/main" id="{A9219B5E-2199-4EDE-B670-1C6163F60FF7}"/>
              </a:ext>
            </a:extLst>
          </p:cNvPr>
          <p:cNvPicPr>
            <a:picLocks noChangeAspect="1"/>
          </p:cNvPicPr>
          <p:nvPr/>
        </p:nvPicPr>
        <p:blipFill>
          <a:blip r:embed="rId2"/>
          <a:stretch>
            <a:fillRect/>
          </a:stretch>
        </p:blipFill>
        <p:spPr>
          <a:xfrm>
            <a:off x="98454" y="104323"/>
            <a:ext cx="327702" cy="352877"/>
          </a:xfrm>
          <a:prstGeom prst="rect">
            <a:avLst/>
          </a:prstGeom>
        </p:spPr>
      </p:pic>
      <p:sp>
        <p:nvSpPr>
          <p:cNvPr id="37" name="CuadroTexto 36">
            <a:extLst>
              <a:ext uri="{FF2B5EF4-FFF2-40B4-BE49-F238E27FC236}">
                <a16:creationId xmlns:a16="http://schemas.microsoft.com/office/drawing/2014/main" id="{E1682C96-E65F-433A-B9A5-2F87A7E6B2A9}"/>
              </a:ext>
            </a:extLst>
          </p:cNvPr>
          <p:cNvSpPr txBox="1"/>
          <p:nvPr/>
        </p:nvSpPr>
        <p:spPr>
          <a:xfrm>
            <a:off x="5758322" y="5706029"/>
            <a:ext cx="1055736" cy="215442"/>
          </a:xfrm>
          <a:prstGeom prst="rect">
            <a:avLst/>
          </a:prstGeom>
          <a:noFill/>
          <a:ln w="12700" cap="flat">
            <a:noFill/>
            <a:miter lim="400000"/>
          </a:ln>
          <a:effectLst/>
          <a:sp3d/>
        </p:spPr>
        <p:txBody>
          <a:bodyPr rot="0" spcFirstLastPara="1" vertOverflow="overflow" horzOverflow="overflow" vert="horz" wrap="none" lIns="45719" tIns="45719" rIns="45719" bIns="45719" numCol="1" spcCol="38100" rtlCol="0" anchor="t">
            <a:spAutoFit/>
          </a:bodyPr>
          <a:lstStyle/>
          <a:p>
            <a:pPr marL="0" marR="0" lvl="0" indent="0" defTabSz="457200" eaLnBrk="1" fontAlgn="auto" latinLnBrk="0" hangingPunct="0">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chemeClr val="bg1"/>
                </a:solidFill>
                <a:effectLst/>
                <a:uLnTx/>
                <a:uFillTx/>
                <a:latin typeface="Georgia"/>
                <a:sym typeface="Calibri"/>
              </a:rPr>
              <a:t>List of ingredients</a:t>
            </a:r>
            <a:endParaRPr kumimoji="0" lang="es-DO" sz="800" b="1" i="0" u="none" strike="noStrike" kern="0" cap="none" spc="0" normalizeH="0" baseline="0" noProof="0" dirty="0">
              <a:ln>
                <a:noFill/>
              </a:ln>
              <a:solidFill>
                <a:schemeClr val="bg1"/>
              </a:solidFill>
              <a:effectLst/>
              <a:uLnTx/>
              <a:uFillTx/>
              <a:latin typeface="Georgia"/>
              <a:sym typeface="Calibri"/>
            </a:endParaRPr>
          </a:p>
        </p:txBody>
      </p:sp>
      <p:grpSp>
        <p:nvGrpSpPr>
          <p:cNvPr id="50" name="Grupo 49">
            <a:extLst>
              <a:ext uri="{FF2B5EF4-FFF2-40B4-BE49-F238E27FC236}">
                <a16:creationId xmlns:a16="http://schemas.microsoft.com/office/drawing/2014/main" id="{1EF125B8-6186-4CD8-9AF4-B2F45B25E89C}"/>
              </a:ext>
            </a:extLst>
          </p:cNvPr>
          <p:cNvGrpSpPr/>
          <p:nvPr/>
        </p:nvGrpSpPr>
        <p:grpSpPr>
          <a:xfrm>
            <a:off x="5846272" y="1082168"/>
            <a:ext cx="6140919" cy="4981746"/>
            <a:chOff x="5868984" y="1251250"/>
            <a:chExt cx="6077839" cy="4905162"/>
          </a:xfrm>
        </p:grpSpPr>
        <p:sp>
          <p:nvSpPr>
            <p:cNvPr id="7" name="Text Placeholder 3">
              <a:extLst>
                <a:ext uri="{FF2B5EF4-FFF2-40B4-BE49-F238E27FC236}">
                  <a16:creationId xmlns:a16="http://schemas.microsoft.com/office/drawing/2014/main" id="{FE397A42-37D1-4FE3-9D8F-8FD88AB96800}"/>
                </a:ext>
              </a:extLst>
            </p:cNvPr>
            <p:cNvSpPr txBox="1">
              <a:spLocks/>
            </p:cNvSpPr>
            <p:nvPr/>
          </p:nvSpPr>
          <p:spPr>
            <a:xfrm>
              <a:off x="6826829" y="1251250"/>
              <a:ext cx="4312661" cy="17300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2"/>
                  </a:solidFill>
                  <a:latin typeface="Raleway" pitchFamily="2" charset="-128"/>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2"/>
                  </a:solidFill>
                  <a:latin typeface="Raleway" pitchFamily="2" charset="-128"/>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2"/>
                  </a:solidFill>
                  <a:latin typeface="Raleway" pitchFamily="2" charset="-128"/>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2"/>
                  </a:solidFill>
                  <a:latin typeface="Raleway" pitchFamily="2" charset="-128"/>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2"/>
                  </a:solidFill>
                  <a:latin typeface="Raleway" pitchFamily="2" charset="-128"/>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spcBef>
                  <a:spcPts val="600"/>
                </a:spcBef>
                <a:buFont typeface="Arial" panose="020B0604020202020204" pitchFamily="34" charset="0"/>
                <a:buNone/>
              </a:pPr>
              <a:r>
                <a:rPr lang="en-US" sz="1300" dirty="0">
                  <a:solidFill>
                    <a:schemeClr val="bg1"/>
                  </a:solidFill>
                </a:rPr>
                <a:t>It is mandatory to place a label on the packaging of all prepackaged food and beverages, in which the following information must appear, except when expressly indicated otherwise in the Dominican Technical Standard (NORDOM 53 and RTD 53, among others):</a:t>
              </a:r>
            </a:p>
            <a:p>
              <a:pPr marL="0" indent="0" algn="just">
                <a:lnSpc>
                  <a:spcPct val="120000"/>
                </a:lnSpc>
                <a:spcBef>
                  <a:spcPts val="1200"/>
                </a:spcBef>
                <a:buFont typeface="Arial" panose="020B0604020202020204" pitchFamily="34" charset="0"/>
                <a:buNone/>
              </a:pPr>
              <a:endParaRPr lang="en-US" sz="1200" dirty="0">
                <a:solidFill>
                  <a:schemeClr val="bg1"/>
                </a:solidFill>
              </a:endParaRPr>
            </a:p>
            <a:p>
              <a:pPr marL="0" indent="0" algn="just">
                <a:lnSpc>
                  <a:spcPct val="120000"/>
                </a:lnSpc>
                <a:spcBef>
                  <a:spcPts val="1200"/>
                </a:spcBef>
                <a:buFont typeface="Arial" panose="020B0604020202020204" pitchFamily="34" charset="0"/>
                <a:buNone/>
              </a:pPr>
              <a:endParaRPr lang="en-US" sz="1200" dirty="0">
                <a:solidFill>
                  <a:schemeClr val="bg1"/>
                </a:solidFill>
              </a:endParaRPr>
            </a:p>
          </p:txBody>
        </p:sp>
        <p:pic>
          <p:nvPicPr>
            <p:cNvPr id="33" name="Picture 2">
              <a:extLst>
                <a:ext uri="{FF2B5EF4-FFF2-40B4-BE49-F238E27FC236}">
                  <a16:creationId xmlns:a16="http://schemas.microsoft.com/office/drawing/2014/main" id="{D7258A2E-2C78-42AC-B750-DF8672CADD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7449049" y="1846173"/>
              <a:ext cx="2562638" cy="5253842"/>
            </a:xfrm>
            <a:prstGeom prst="rect">
              <a:avLst/>
            </a:prstGeom>
            <a:noFill/>
            <a:extLst>
              <a:ext uri="{909E8E84-426E-40DD-AFC4-6F175D3DCCD1}">
                <a14:hiddenFill xmlns:a14="http://schemas.microsoft.com/office/drawing/2010/main">
                  <a:solidFill>
                    <a:srgbClr val="FFFFFF"/>
                  </a:solidFill>
                </a14:hiddenFill>
              </a:ext>
            </a:extLst>
          </p:spPr>
        </p:pic>
        <p:cxnSp>
          <p:nvCxnSpPr>
            <p:cNvPr id="34" name="Conector recto de flecha 33">
              <a:extLst>
                <a:ext uri="{FF2B5EF4-FFF2-40B4-BE49-F238E27FC236}">
                  <a16:creationId xmlns:a16="http://schemas.microsoft.com/office/drawing/2014/main" id="{B6CE8AEA-D110-4374-A79E-C12DE0C6BF95}"/>
                </a:ext>
              </a:extLst>
            </p:cNvPr>
            <p:cNvCxnSpPr>
              <a:cxnSpLocks/>
            </p:cNvCxnSpPr>
            <p:nvPr/>
          </p:nvCxnSpPr>
          <p:spPr>
            <a:xfrm flipH="1">
              <a:off x="10712443" y="3063456"/>
              <a:ext cx="377798" cy="604504"/>
            </a:xfrm>
            <a:prstGeom prst="straightConnector1">
              <a:avLst/>
            </a:prstGeom>
            <a:noFill/>
            <a:ln w="25400" cap="flat">
              <a:solidFill>
                <a:srgbClr val="3494BA"/>
              </a:solidFill>
              <a:prstDash val="solid"/>
              <a:round/>
              <a:tailEnd type="triangle"/>
            </a:ln>
            <a:effectLst>
              <a:outerShdw blurRad="38100" dist="20000" dir="5400000" rotWithShape="0">
                <a:srgbClr val="000000">
                  <a:alpha val="38000"/>
                </a:srgbClr>
              </a:outerShdw>
            </a:effectLst>
            <a:sp3d/>
          </p:spPr>
        </p:cxnSp>
        <p:sp>
          <p:nvSpPr>
            <p:cNvPr id="35" name="CuadroTexto 34">
              <a:extLst>
                <a:ext uri="{FF2B5EF4-FFF2-40B4-BE49-F238E27FC236}">
                  <a16:creationId xmlns:a16="http://schemas.microsoft.com/office/drawing/2014/main" id="{55AC10E7-93B1-485A-90FB-7EDA0880B817}"/>
                </a:ext>
              </a:extLst>
            </p:cNvPr>
            <p:cNvSpPr txBox="1"/>
            <p:nvPr/>
          </p:nvSpPr>
          <p:spPr>
            <a:xfrm>
              <a:off x="10774068" y="2916996"/>
              <a:ext cx="1172755" cy="215442"/>
            </a:xfrm>
            <a:prstGeom prst="rect">
              <a:avLst/>
            </a:prstGeom>
            <a:noFill/>
            <a:ln w="12700" cap="flat">
              <a:noFill/>
              <a:miter lim="400000"/>
            </a:ln>
            <a:effectLst/>
            <a:sp3d/>
          </p:spPr>
          <p:txBody>
            <a:bodyPr rot="0" spcFirstLastPara="1" vertOverflow="overflow" horzOverflow="overflow" vert="horz" wrap="none" lIns="45719" tIns="45719" rIns="45719" bIns="45719" numCol="1" spcCol="38100" rtlCol="0" anchor="t">
              <a:spAutoFit/>
            </a:bodyPr>
            <a:lstStyle/>
            <a:p>
              <a:pPr marL="0" marR="0" lvl="0" indent="0" defTabSz="457200" eaLnBrk="1" fontAlgn="auto" latinLnBrk="0" hangingPunct="0">
                <a:lnSpc>
                  <a:spcPct val="100000"/>
                </a:lnSpc>
                <a:spcBef>
                  <a:spcPts val="0"/>
                </a:spcBef>
                <a:spcAft>
                  <a:spcPts val="0"/>
                </a:spcAft>
                <a:buClrTx/>
                <a:buSzTx/>
                <a:buFontTx/>
                <a:buNone/>
                <a:tabLst/>
                <a:defRPr/>
              </a:pPr>
              <a:r>
                <a:rPr kumimoji="0" lang="es-DO" sz="800" b="1" i="0" u="none" strike="noStrike" kern="0" cap="none" spc="0" normalizeH="0" baseline="0" noProof="0" dirty="0" err="1">
                  <a:ln>
                    <a:noFill/>
                  </a:ln>
                  <a:solidFill>
                    <a:schemeClr val="bg1"/>
                  </a:solidFill>
                  <a:effectLst/>
                  <a:uLnTx/>
                  <a:uFillTx/>
                  <a:latin typeface="Georgia"/>
                  <a:sym typeface="Calibri"/>
                </a:rPr>
                <a:t>Name</a:t>
              </a:r>
              <a:r>
                <a:rPr kumimoji="0" lang="es-DO" sz="800" b="1" i="0" u="none" strike="noStrike" kern="0" cap="none" spc="0" normalizeH="0" baseline="0" noProof="0" dirty="0">
                  <a:ln>
                    <a:noFill/>
                  </a:ln>
                  <a:solidFill>
                    <a:schemeClr val="bg1"/>
                  </a:solidFill>
                  <a:effectLst/>
                  <a:uLnTx/>
                  <a:uFillTx/>
                  <a:latin typeface="Georgia"/>
                  <a:sym typeface="Calibri"/>
                </a:rPr>
                <a:t> </a:t>
              </a:r>
              <a:r>
                <a:rPr kumimoji="0" lang="es-DO" sz="800" b="1" i="0" u="none" strike="noStrike" kern="0" cap="none" spc="0" normalizeH="0" baseline="0" noProof="0" dirty="0" err="1">
                  <a:ln>
                    <a:noFill/>
                  </a:ln>
                  <a:solidFill>
                    <a:schemeClr val="bg1"/>
                  </a:solidFill>
                  <a:effectLst/>
                  <a:uLnTx/>
                  <a:uFillTx/>
                  <a:latin typeface="Georgia"/>
                  <a:sym typeface="Calibri"/>
                </a:rPr>
                <a:t>of</a:t>
              </a:r>
              <a:r>
                <a:rPr kumimoji="0" lang="es-DO" sz="800" b="1" i="0" u="none" strike="noStrike" kern="0" cap="none" spc="0" normalizeH="0" baseline="0" noProof="0" dirty="0">
                  <a:ln>
                    <a:noFill/>
                  </a:ln>
                  <a:solidFill>
                    <a:schemeClr val="bg1"/>
                  </a:solidFill>
                  <a:effectLst/>
                  <a:uLnTx/>
                  <a:uFillTx/>
                  <a:latin typeface="Georgia"/>
                  <a:sym typeface="Calibri"/>
                </a:rPr>
                <a:t> </a:t>
              </a:r>
              <a:r>
                <a:rPr kumimoji="0" lang="es-DO" sz="800" b="1" i="0" u="none" strike="noStrike" kern="0" cap="none" spc="0" normalizeH="0" baseline="0" noProof="0" dirty="0" err="1">
                  <a:ln>
                    <a:noFill/>
                  </a:ln>
                  <a:solidFill>
                    <a:schemeClr val="bg1"/>
                  </a:solidFill>
                  <a:effectLst/>
                  <a:uLnTx/>
                  <a:uFillTx/>
                  <a:latin typeface="Georgia"/>
                  <a:sym typeface="Calibri"/>
                </a:rPr>
                <a:t>the</a:t>
              </a:r>
              <a:r>
                <a:rPr kumimoji="0" lang="es-DO" sz="800" b="1" i="0" u="none" strike="noStrike" kern="0" cap="none" spc="0" normalizeH="0" baseline="0" noProof="0" dirty="0">
                  <a:ln>
                    <a:noFill/>
                  </a:ln>
                  <a:solidFill>
                    <a:schemeClr val="bg1"/>
                  </a:solidFill>
                  <a:effectLst/>
                  <a:uLnTx/>
                  <a:uFillTx/>
                  <a:latin typeface="Georgia"/>
                  <a:sym typeface="Calibri"/>
                </a:rPr>
                <a:t> </a:t>
              </a:r>
              <a:r>
                <a:rPr kumimoji="0" lang="es-DO" sz="800" b="1" i="0" u="none" strike="noStrike" kern="0" cap="none" spc="0" normalizeH="0" baseline="0" noProof="0" dirty="0" err="1">
                  <a:ln>
                    <a:noFill/>
                  </a:ln>
                  <a:solidFill>
                    <a:schemeClr val="bg1"/>
                  </a:solidFill>
                  <a:effectLst/>
                  <a:uLnTx/>
                  <a:uFillTx/>
                  <a:latin typeface="Georgia"/>
                  <a:sym typeface="Calibri"/>
                </a:rPr>
                <a:t>product</a:t>
              </a:r>
              <a:endParaRPr kumimoji="0" lang="es-DO" sz="800" b="1" i="0" u="none" strike="noStrike" kern="0" cap="none" spc="0" normalizeH="0" baseline="0" noProof="0" dirty="0">
                <a:ln>
                  <a:noFill/>
                </a:ln>
                <a:solidFill>
                  <a:schemeClr val="bg1"/>
                </a:solidFill>
                <a:effectLst/>
                <a:uLnTx/>
                <a:uFillTx/>
                <a:latin typeface="Georgia"/>
                <a:sym typeface="Calibri"/>
              </a:endParaRPr>
            </a:p>
          </p:txBody>
        </p:sp>
        <p:cxnSp>
          <p:nvCxnSpPr>
            <p:cNvPr id="36" name="Conector recto de flecha 35">
              <a:extLst>
                <a:ext uri="{FF2B5EF4-FFF2-40B4-BE49-F238E27FC236}">
                  <a16:creationId xmlns:a16="http://schemas.microsoft.com/office/drawing/2014/main" id="{19602D44-7128-4956-AD4C-F4A3F879CC81}"/>
                </a:ext>
              </a:extLst>
            </p:cNvPr>
            <p:cNvCxnSpPr>
              <a:cxnSpLocks/>
            </p:cNvCxnSpPr>
            <p:nvPr/>
          </p:nvCxnSpPr>
          <p:spPr>
            <a:xfrm flipV="1">
              <a:off x="6194504" y="4746642"/>
              <a:ext cx="99336" cy="832167"/>
            </a:xfrm>
            <a:prstGeom prst="straightConnector1">
              <a:avLst/>
            </a:prstGeom>
            <a:noFill/>
            <a:ln w="25400" cap="flat">
              <a:solidFill>
                <a:srgbClr val="3494BA"/>
              </a:solidFill>
              <a:prstDash val="solid"/>
              <a:round/>
              <a:tailEnd type="triangle"/>
            </a:ln>
            <a:effectLst>
              <a:outerShdw blurRad="38100" dist="20000" dir="5400000" rotWithShape="0">
                <a:srgbClr val="000000">
                  <a:alpha val="38000"/>
                </a:srgbClr>
              </a:outerShdw>
            </a:effectLst>
            <a:sp3d/>
          </p:spPr>
        </p:cxnSp>
        <p:cxnSp>
          <p:nvCxnSpPr>
            <p:cNvPr id="38" name="Conector recto de flecha 37">
              <a:extLst>
                <a:ext uri="{FF2B5EF4-FFF2-40B4-BE49-F238E27FC236}">
                  <a16:creationId xmlns:a16="http://schemas.microsoft.com/office/drawing/2014/main" id="{DD96BEB5-A8A1-4540-ABE5-2DD6346BC2C3}"/>
                </a:ext>
              </a:extLst>
            </p:cNvPr>
            <p:cNvCxnSpPr/>
            <p:nvPr/>
          </p:nvCxnSpPr>
          <p:spPr>
            <a:xfrm>
              <a:off x="6083866" y="4143710"/>
              <a:ext cx="209973" cy="389393"/>
            </a:xfrm>
            <a:prstGeom prst="straightConnector1">
              <a:avLst/>
            </a:prstGeom>
            <a:noFill/>
            <a:ln w="25400" cap="flat">
              <a:solidFill>
                <a:srgbClr val="3494BA"/>
              </a:solidFill>
              <a:prstDash val="solid"/>
              <a:round/>
              <a:tailEnd type="triangle"/>
            </a:ln>
            <a:effectLst>
              <a:outerShdw blurRad="38100" dist="20000" dir="5400000" rotWithShape="0">
                <a:srgbClr val="000000">
                  <a:alpha val="38000"/>
                </a:srgbClr>
              </a:outerShdw>
            </a:effectLst>
            <a:sp3d/>
          </p:spPr>
        </p:cxnSp>
        <p:sp>
          <p:nvSpPr>
            <p:cNvPr id="39" name="CuadroTexto 38">
              <a:extLst>
                <a:ext uri="{FF2B5EF4-FFF2-40B4-BE49-F238E27FC236}">
                  <a16:creationId xmlns:a16="http://schemas.microsoft.com/office/drawing/2014/main" id="{45E66223-AFA6-4DE7-9D63-DF2BAE43FF83}"/>
                </a:ext>
              </a:extLst>
            </p:cNvPr>
            <p:cNvSpPr txBox="1"/>
            <p:nvPr/>
          </p:nvSpPr>
          <p:spPr>
            <a:xfrm rot="16200000">
              <a:off x="3838923" y="3560240"/>
              <a:ext cx="4313038" cy="215442"/>
            </a:xfrm>
            <a:prstGeom prst="rect">
              <a:avLst/>
            </a:prstGeom>
            <a:noFill/>
            <a:ln w="12700" cap="flat">
              <a:noFill/>
              <a:miter lim="400000"/>
            </a:ln>
            <a:effectLst/>
            <a:sp3d/>
          </p:spPr>
          <p:txBody>
            <a:bodyPr rot="0" spcFirstLastPara="1" vertOverflow="overflow" horzOverflow="overflow" vert="horz" wrap="none" lIns="45719" tIns="45719" rIns="45719" bIns="45719" numCol="1" spcCol="38100" rtlCol="0" anchor="t">
              <a:spAutoFit/>
            </a:bodyPr>
            <a:lstStyle/>
            <a:p>
              <a:pPr marL="0" marR="0" lvl="0" indent="0" defTabSz="457200" eaLnBrk="1" fontAlgn="auto" latinLnBrk="0" hangingPunct="0">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chemeClr val="bg1"/>
                  </a:solidFill>
                  <a:effectLst/>
                  <a:uLnTx/>
                  <a:uFillTx/>
                  <a:latin typeface="Georgia"/>
                  <a:sym typeface="Calibri"/>
                </a:rPr>
                <a:t>Name and address of the manufacturer and the importer or seller of the product</a:t>
              </a:r>
              <a:endParaRPr kumimoji="0" lang="es-DO" sz="800" b="1" i="0" u="none" strike="noStrike" kern="0" cap="none" spc="0" normalizeH="0" baseline="0" noProof="0" dirty="0">
                <a:ln>
                  <a:noFill/>
                </a:ln>
                <a:solidFill>
                  <a:schemeClr val="bg1"/>
                </a:solidFill>
                <a:effectLst/>
                <a:uLnTx/>
                <a:uFillTx/>
                <a:latin typeface="Georgia"/>
                <a:sym typeface="Calibri"/>
              </a:endParaRPr>
            </a:p>
          </p:txBody>
        </p:sp>
        <p:cxnSp>
          <p:nvCxnSpPr>
            <p:cNvPr id="40" name="Conector recto de flecha 39">
              <a:extLst>
                <a:ext uri="{FF2B5EF4-FFF2-40B4-BE49-F238E27FC236}">
                  <a16:creationId xmlns:a16="http://schemas.microsoft.com/office/drawing/2014/main" id="{9F1D71BB-6E36-44E9-83C5-60FBCD0E3D51}"/>
                </a:ext>
              </a:extLst>
            </p:cNvPr>
            <p:cNvCxnSpPr>
              <a:cxnSpLocks/>
              <a:stCxn id="41" idx="0"/>
            </p:cNvCxnSpPr>
            <p:nvPr/>
          </p:nvCxnSpPr>
          <p:spPr>
            <a:xfrm flipH="1" flipV="1">
              <a:off x="7316695" y="5280306"/>
              <a:ext cx="1071077" cy="474107"/>
            </a:xfrm>
            <a:prstGeom prst="straightConnector1">
              <a:avLst/>
            </a:prstGeom>
            <a:noFill/>
            <a:ln w="25400" cap="flat">
              <a:solidFill>
                <a:srgbClr val="3494BA"/>
              </a:solidFill>
              <a:prstDash val="solid"/>
              <a:round/>
              <a:tailEnd type="triangle"/>
            </a:ln>
            <a:effectLst>
              <a:outerShdw blurRad="38100" dist="20000" dir="5400000" rotWithShape="0">
                <a:srgbClr val="000000">
                  <a:alpha val="38000"/>
                </a:srgbClr>
              </a:outerShdw>
            </a:effectLst>
            <a:sp3d/>
          </p:spPr>
        </p:cxnSp>
        <p:sp>
          <p:nvSpPr>
            <p:cNvPr id="41" name="CuadroTexto 40">
              <a:extLst>
                <a:ext uri="{FF2B5EF4-FFF2-40B4-BE49-F238E27FC236}">
                  <a16:creationId xmlns:a16="http://schemas.microsoft.com/office/drawing/2014/main" id="{33D812C4-65A8-4450-95CC-EDB05E09AECE}"/>
                </a:ext>
              </a:extLst>
            </p:cNvPr>
            <p:cNvSpPr txBox="1"/>
            <p:nvPr/>
          </p:nvSpPr>
          <p:spPr>
            <a:xfrm>
              <a:off x="7920017" y="5754413"/>
              <a:ext cx="935510" cy="215442"/>
            </a:xfrm>
            <a:prstGeom prst="rect">
              <a:avLst/>
            </a:prstGeom>
            <a:noFill/>
            <a:ln w="12700" cap="flat">
              <a:noFill/>
              <a:miter lim="400000"/>
            </a:ln>
            <a:effectLst/>
            <a:sp3d/>
          </p:spPr>
          <p:txBody>
            <a:bodyPr rot="0" spcFirstLastPara="1" vertOverflow="overflow" horzOverflow="overflow" vert="horz" wrap="none" lIns="45719" tIns="45719" rIns="45719" bIns="45719" numCol="1" spcCol="38100" rtlCol="0" anchor="t">
              <a:spAutoFit/>
            </a:bodyPr>
            <a:lstStyle/>
            <a:p>
              <a:pPr marL="0" marR="0" lvl="0" indent="0" defTabSz="457200" eaLnBrk="1" fontAlgn="auto" latinLnBrk="0" hangingPunct="0">
                <a:lnSpc>
                  <a:spcPct val="100000"/>
                </a:lnSpc>
                <a:spcBef>
                  <a:spcPts val="0"/>
                </a:spcBef>
                <a:spcAft>
                  <a:spcPts val="0"/>
                </a:spcAft>
                <a:buClrTx/>
                <a:buSzTx/>
                <a:buFontTx/>
                <a:buNone/>
                <a:tabLst/>
                <a:defRPr/>
              </a:pPr>
              <a:r>
                <a:rPr kumimoji="0" lang="es-DO" sz="800" b="1" i="0" u="none" strike="noStrike" kern="0" cap="none" spc="0" normalizeH="0" baseline="0" noProof="0" dirty="0" err="1">
                  <a:ln>
                    <a:noFill/>
                  </a:ln>
                  <a:solidFill>
                    <a:schemeClr val="bg1"/>
                  </a:solidFill>
                  <a:effectLst/>
                  <a:uLnTx/>
                  <a:uFillTx/>
                  <a:latin typeface="Georgia"/>
                  <a:sym typeface="Calibri"/>
                </a:rPr>
                <a:t>Cuntry</a:t>
              </a:r>
              <a:r>
                <a:rPr kumimoji="0" lang="es-DO" sz="800" b="1" i="0" u="none" strike="noStrike" kern="0" cap="none" spc="0" normalizeH="0" baseline="0" noProof="0" dirty="0">
                  <a:ln>
                    <a:noFill/>
                  </a:ln>
                  <a:solidFill>
                    <a:schemeClr val="bg1"/>
                  </a:solidFill>
                  <a:effectLst/>
                  <a:uLnTx/>
                  <a:uFillTx/>
                  <a:latin typeface="Georgia"/>
                  <a:sym typeface="Calibri"/>
                </a:rPr>
                <a:t> </a:t>
              </a:r>
              <a:r>
                <a:rPr kumimoji="0" lang="es-DO" sz="800" b="1" i="0" u="none" strike="noStrike" kern="0" cap="none" spc="0" normalizeH="0" baseline="0" noProof="0" dirty="0" err="1">
                  <a:ln>
                    <a:noFill/>
                  </a:ln>
                  <a:solidFill>
                    <a:schemeClr val="bg1"/>
                  </a:solidFill>
                  <a:effectLst/>
                  <a:uLnTx/>
                  <a:uFillTx/>
                  <a:latin typeface="Georgia"/>
                  <a:sym typeface="Calibri"/>
                </a:rPr>
                <a:t>of</a:t>
              </a:r>
              <a:r>
                <a:rPr kumimoji="0" lang="es-DO" sz="800" b="1" i="0" u="none" strike="noStrike" kern="0" cap="none" spc="0" normalizeH="0" baseline="0" noProof="0" dirty="0">
                  <a:ln>
                    <a:noFill/>
                  </a:ln>
                  <a:solidFill>
                    <a:schemeClr val="bg1"/>
                  </a:solidFill>
                  <a:effectLst/>
                  <a:uLnTx/>
                  <a:uFillTx/>
                  <a:latin typeface="Georgia"/>
                  <a:sym typeface="Calibri"/>
                </a:rPr>
                <a:t> </a:t>
              </a:r>
              <a:r>
                <a:rPr kumimoji="0" lang="es-DO" sz="800" b="1" i="0" u="none" strike="noStrike" kern="0" cap="none" spc="0" normalizeH="0" baseline="0" noProof="0" dirty="0" err="1">
                  <a:ln>
                    <a:noFill/>
                  </a:ln>
                  <a:solidFill>
                    <a:schemeClr val="bg1"/>
                  </a:solidFill>
                  <a:effectLst/>
                  <a:uLnTx/>
                  <a:uFillTx/>
                  <a:latin typeface="Georgia"/>
                  <a:sym typeface="Calibri"/>
                </a:rPr>
                <a:t>origin</a:t>
              </a:r>
              <a:endParaRPr kumimoji="0" lang="es-DO" sz="800" b="1" i="0" u="none" strike="noStrike" kern="0" cap="none" spc="0" normalizeH="0" baseline="0" noProof="0" dirty="0">
                <a:ln>
                  <a:noFill/>
                </a:ln>
                <a:solidFill>
                  <a:schemeClr val="bg1"/>
                </a:solidFill>
                <a:effectLst/>
                <a:uLnTx/>
                <a:uFillTx/>
                <a:latin typeface="Georgia"/>
                <a:sym typeface="Calibri"/>
              </a:endParaRPr>
            </a:p>
          </p:txBody>
        </p:sp>
        <p:cxnSp>
          <p:nvCxnSpPr>
            <p:cNvPr id="42" name="Conector recto de flecha 41">
              <a:extLst>
                <a:ext uri="{FF2B5EF4-FFF2-40B4-BE49-F238E27FC236}">
                  <a16:creationId xmlns:a16="http://schemas.microsoft.com/office/drawing/2014/main" id="{52A05BBF-F37E-4D2A-A16C-E922B78EA7F3}"/>
                </a:ext>
              </a:extLst>
            </p:cNvPr>
            <p:cNvCxnSpPr>
              <a:cxnSpLocks/>
            </p:cNvCxnSpPr>
            <p:nvPr/>
          </p:nvCxnSpPr>
          <p:spPr>
            <a:xfrm flipV="1">
              <a:off x="6754576" y="5601998"/>
              <a:ext cx="294861" cy="274778"/>
            </a:xfrm>
            <a:prstGeom prst="straightConnector1">
              <a:avLst/>
            </a:prstGeom>
            <a:noFill/>
            <a:ln w="25400" cap="flat">
              <a:solidFill>
                <a:srgbClr val="3494BA"/>
              </a:solidFill>
              <a:prstDash val="solid"/>
              <a:round/>
              <a:tailEnd type="triangle"/>
            </a:ln>
            <a:effectLst>
              <a:outerShdw blurRad="38100" dist="20000" dir="5400000" rotWithShape="0">
                <a:srgbClr val="000000">
                  <a:alpha val="38000"/>
                </a:srgbClr>
              </a:outerShdw>
            </a:effectLst>
            <a:sp3d/>
          </p:spPr>
        </p:cxnSp>
        <p:sp>
          <p:nvSpPr>
            <p:cNvPr id="43" name="CuadroTexto 42">
              <a:extLst>
                <a:ext uri="{FF2B5EF4-FFF2-40B4-BE49-F238E27FC236}">
                  <a16:creationId xmlns:a16="http://schemas.microsoft.com/office/drawing/2014/main" id="{39ACC796-40D4-404D-9AB8-CC3EEE96A26B}"/>
                </a:ext>
              </a:extLst>
            </p:cNvPr>
            <p:cNvSpPr txBox="1"/>
            <p:nvPr/>
          </p:nvSpPr>
          <p:spPr>
            <a:xfrm>
              <a:off x="5868984" y="5940970"/>
              <a:ext cx="3016208" cy="215442"/>
            </a:xfrm>
            <a:prstGeom prst="rect">
              <a:avLst/>
            </a:prstGeom>
            <a:noFill/>
            <a:ln w="12700" cap="flat">
              <a:noFill/>
              <a:miter lim="400000"/>
            </a:ln>
            <a:effectLst/>
            <a:sp3d/>
          </p:spPr>
          <p:txBody>
            <a:bodyPr rot="0" spcFirstLastPara="1" vertOverflow="overflow" horzOverflow="overflow" vert="horz" wrap="none" lIns="45719" tIns="45719" rIns="45719" bIns="45719" numCol="1" spcCol="38100" rtlCol="0" anchor="t">
              <a:spAutoFit/>
            </a:bodyPr>
            <a:lstStyle/>
            <a:p>
              <a:pPr marL="0" marR="0" lvl="0" indent="0" defTabSz="457200" eaLnBrk="1" fontAlgn="auto" latinLnBrk="0" hangingPunct="0">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chemeClr val="bg1"/>
                  </a:solidFill>
                  <a:effectLst/>
                  <a:uLnTx/>
                  <a:uFillTx/>
                  <a:latin typeface="Georgia"/>
                  <a:sym typeface="Calibri"/>
                </a:rPr>
                <a:t>Instructions on the use and conservation of the product</a:t>
              </a:r>
              <a:endParaRPr kumimoji="0" lang="es-DO" sz="800" b="1" i="0" u="none" strike="noStrike" kern="0" cap="none" spc="0" normalizeH="0" baseline="0" noProof="0" dirty="0">
                <a:ln>
                  <a:noFill/>
                </a:ln>
                <a:solidFill>
                  <a:schemeClr val="bg1"/>
                </a:solidFill>
                <a:effectLst/>
                <a:uLnTx/>
                <a:uFillTx/>
                <a:latin typeface="Georgia"/>
                <a:sym typeface="Calibri"/>
              </a:endParaRPr>
            </a:p>
          </p:txBody>
        </p:sp>
        <p:cxnSp>
          <p:nvCxnSpPr>
            <p:cNvPr id="44" name="Conector recto de flecha 43">
              <a:extLst>
                <a:ext uri="{FF2B5EF4-FFF2-40B4-BE49-F238E27FC236}">
                  <a16:creationId xmlns:a16="http://schemas.microsoft.com/office/drawing/2014/main" id="{074BB3F1-A325-42DC-9C94-20A7F65DB866}"/>
                </a:ext>
              </a:extLst>
            </p:cNvPr>
            <p:cNvCxnSpPr/>
            <p:nvPr/>
          </p:nvCxnSpPr>
          <p:spPr>
            <a:xfrm flipH="1" flipV="1">
              <a:off x="9464064" y="5678205"/>
              <a:ext cx="229964" cy="152415"/>
            </a:xfrm>
            <a:prstGeom prst="straightConnector1">
              <a:avLst/>
            </a:prstGeom>
            <a:noFill/>
            <a:ln w="25400" cap="flat">
              <a:solidFill>
                <a:srgbClr val="3494BA"/>
              </a:solidFill>
              <a:prstDash val="solid"/>
              <a:round/>
              <a:tailEnd type="triangle"/>
            </a:ln>
            <a:effectLst>
              <a:outerShdw blurRad="38100" dist="20000" dir="5400000" rotWithShape="0">
                <a:srgbClr val="000000">
                  <a:alpha val="38000"/>
                </a:srgbClr>
              </a:outerShdw>
            </a:effectLst>
            <a:sp3d/>
          </p:spPr>
        </p:cxnSp>
        <p:sp>
          <p:nvSpPr>
            <p:cNvPr id="45" name="CuadroTexto 44">
              <a:extLst>
                <a:ext uri="{FF2B5EF4-FFF2-40B4-BE49-F238E27FC236}">
                  <a16:creationId xmlns:a16="http://schemas.microsoft.com/office/drawing/2014/main" id="{60678D9B-9DBD-48CB-8CB9-DD77B333947B}"/>
                </a:ext>
              </a:extLst>
            </p:cNvPr>
            <p:cNvSpPr txBox="1"/>
            <p:nvPr/>
          </p:nvSpPr>
          <p:spPr>
            <a:xfrm>
              <a:off x="9694028" y="5806523"/>
              <a:ext cx="683840" cy="215442"/>
            </a:xfrm>
            <a:prstGeom prst="rect">
              <a:avLst/>
            </a:prstGeom>
            <a:noFill/>
            <a:ln w="12700" cap="flat">
              <a:noFill/>
              <a:miter lim="400000"/>
            </a:ln>
            <a:effectLst/>
            <a:sp3d/>
          </p:spPr>
          <p:txBody>
            <a:bodyPr rot="0" spcFirstLastPara="1" vertOverflow="overflow" horzOverflow="overflow" vert="horz" wrap="none" lIns="45719" tIns="45719" rIns="45719" bIns="45719" numCol="1" spcCol="38100" rtlCol="0" anchor="t">
              <a:spAutoFit/>
            </a:bodyPr>
            <a:lstStyle/>
            <a:p>
              <a:pPr marL="0" marR="0" lvl="0" indent="0" defTabSz="457200" eaLnBrk="1" fontAlgn="auto" latinLnBrk="0" hangingPunct="0">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chemeClr val="bg1"/>
                  </a:solidFill>
                  <a:effectLst/>
                  <a:uLnTx/>
                  <a:uFillTx/>
                  <a:latin typeface="Georgia"/>
                  <a:sym typeface="Calibri"/>
                </a:rPr>
                <a:t>Net weight </a:t>
              </a:r>
              <a:endParaRPr kumimoji="0" lang="es-DO" sz="800" b="1" i="0" u="none" strike="noStrike" kern="0" cap="none" spc="0" normalizeH="0" baseline="0" noProof="0" dirty="0">
                <a:ln>
                  <a:noFill/>
                </a:ln>
                <a:solidFill>
                  <a:schemeClr val="bg1"/>
                </a:solidFill>
                <a:effectLst/>
                <a:uLnTx/>
                <a:uFillTx/>
                <a:latin typeface="Georgia"/>
                <a:sym typeface="Calibri"/>
              </a:endParaRPr>
            </a:p>
          </p:txBody>
        </p:sp>
        <p:cxnSp>
          <p:nvCxnSpPr>
            <p:cNvPr id="46" name="Conector recto de flecha 45">
              <a:extLst>
                <a:ext uri="{FF2B5EF4-FFF2-40B4-BE49-F238E27FC236}">
                  <a16:creationId xmlns:a16="http://schemas.microsoft.com/office/drawing/2014/main" id="{81592F05-DDAC-48C4-A745-D53030329315}"/>
                </a:ext>
              </a:extLst>
            </p:cNvPr>
            <p:cNvCxnSpPr>
              <a:cxnSpLocks/>
            </p:cNvCxnSpPr>
            <p:nvPr/>
          </p:nvCxnSpPr>
          <p:spPr>
            <a:xfrm flipH="1">
              <a:off x="7252025" y="3139664"/>
              <a:ext cx="509207" cy="2140643"/>
            </a:xfrm>
            <a:prstGeom prst="straightConnector1">
              <a:avLst/>
            </a:prstGeom>
            <a:noFill/>
            <a:ln w="25400" cap="flat">
              <a:solidFill>
                <a:srgbClr val="3494BA"/>
              </a:solidFill>
              <a:prstDash val="solid"/>
              <a:round/>
              <a:tailEnd type="triangle"/>
            </a:ln>
            <a:effectLst>
              <a:outerShdw blurRad="38100" dist="20000" dir="5400000" rotWithShape="0">
                <a:srgbClr val="000000">
                  <a:alpha val="38000"/>
                </a:srgbClr>
              </a:outerShdw>
            </a:effectLst>
            <a:sp3d/>
          </p:spPr>
        </p:cxnSp>
        <p:sp>
          <p:nvSpPr>
            <p:cNvPr id="47" name="CuadroTexto 46">
              <a:extLst>
                <a:ext uri="{FF2B5EF4-FFF2-40B4-BE49-F238E27FC236}">
                  <a16:creationId xmlns:a16="http://schemas.microsoft.com/office/drawing/2014/main" id="{60BDBFA0-E742-4289-8558-506F6DB7DCD4}"/>
                </a:ext>
              </a:extLst>
            </p:cNvPr>
            <p:cNvSpPr txBox="1"/>
            <p:nvPr/>
          </p:nvSpPr>
          <p:spPr>
            <a:xfrm>
              <a:off x="7761232" y="2947760"/>
              <a:ext cx="1538240" cy="215442"/>
            </a:xfrm>
            <a:prstGeom prst="rect">
              <a:avLst/>
            </a:prstGeom>
            <a:noFill/>
            <a:ln w="12700" cap="flat">
              <a:noFill/>
              <a:miter lim="400000"/>
            </a:ln>
            <a:effectLst/>
            <a:sp3d/>
          </p:spPr>
          <p:txBody>
            <a:bodyPr rot="0" spcFirstLastPara="1" vertOverflow="overflow" horzOverflow="overflow" vert="horz" wrap="none" lIns="45719" tIns="45719" rIns="45719" bIns="45719" numCol="1" spcCol="38100" rtlCol="0" anchor="t">
              <a:spAutoFit/>
            </a:bodyPr>
            <a:lstStyle/>
            <a:p>
              <a:pPr marL="0" marR="0" lvl="0" indent="0" defTabSz="457200" eaLnBrk="1" fontAlgn="auto" latinLnBrk="0" hangingPunct="0">
                <a:lnSpc>
                  <a:spcPct val="100000"/>
                </a:lnSpc>
                <a:spcBef>
                  <a:spcPts val="0"/>
                </a:spcBef>
                <a:spcAft>
                  <a:spcPts val="0"/>
                </a:spcAft>
                <a:buClrTx/>
                <a:buSzTx/>
                <a:buFontTx/>
                <a:buNone/>
                <a:tabLst/>
                <a:defRPr/>
              </a:pPr>
              <a:r>
                <a:rPr kumimoji="0" lang="es-DO" sz="800" b="1" i="0" u="none" strike="noStrike" kern="0" cap="none" spc="0" normalizeH="0" baseline="0" noProof="0" dirty="0">
                  <a:ln>
                    <a:noFill/>
                  </a:ln>
                  <a:solidFill>
                    <a:schemeClr val="bg1"/>
                  </a:solidFill>
                  <a:effectLst/>
                  <a:uLnTx/>
                  <a:uFillTx/>
                  <a:latin typeface="Georgia"/>
                  <a:sym typeface="Calibri"/>
                </a:rPr>
                <a:t>Industrial </a:t>
              </a:r>
              <a:r>
                <a:rPr kumimoji="0" lang="es-DO" sz="800" b="1" i="0" u="none" strike="noStrike" kern="0" cap="none" spc="0" normalizeH="0" baseline="0" noProof="0" dirty="0" err="1">
                  <a:ln>
                    <a:noFill/>
                  </a:ln>
                  <a:solidFill>
                    <a:schemeClr val="bg1"/>
                  </a:solidFill>
                  <a:effectLst/>
                  <a:uLnTx/>
                  <a:uFillTx/>
                  <a:latin typeface="Georgia"/>
                  <a:sym typeface="Calibri"/>
                </a:rPr>
                <a:t>Registry</a:t>
              </a:r>
              <a:r>
                <a:rPr kumimoji="0" lang="es-DO" sz="800" b="1" i="0" u="none" strike="noStrike" kern="0" cap="none" spc="0" normalizeH="0" baseline="0" noProof="0" dirty="0">
                  <a:ln>
                    <a:noFill/>
                  </a:ln>
                  <a:solidFill>
                    <a:schemeClr val="bg1"/>
                  </a:solidFill>
                  <a:effectLst/>
                  <a:uLnTx/>
                  <a:uFillTx/>
                  <a:latin typeface="Georgia"/>
                  <a:sym typeface="Calibri"/>
                </a:rPr>
                <a:t> </a:t>
              </a:r>
              <a:r>
                <a:rPr kumimoji="0" lang="es-DO" sz="800" b="1" i="0" u="none" strike="noStrike" kern="0" cap="none" spc="0" normalizeH="0" baseline="0" noProof="0" dirty="0" err="1">
                  <a:ln>
                    <a:noFill/>
                  </a:ln>
                  <a:solidFill>
                    <a:schemeClr val="bg1"/>
                  </a:solidFill>
                  <a:effectLst/>
                  <a:uLnTx/>
                  <a:uFillTx/>
                  <a:latin typeface="Georgia"/>
                  <a:sym typeface="Calibri"/>
                </a:rPr>
                <a:t>number</a:t>
              </a:r>
              <a:endParaRPr kumimoji="0" lang="es-DO" sz="800" b="1" i="0" u="none" strike="noStrike" kern="0" cap="none" spc="0" normalizeH="0" baseline="0" noProof="0" dirty="0">
                <a:ln>
                  <a:noFill/>
                </a:ln>
                <a:solidFill>
                  <a:schemeClr val="bg1"/>
                </a:solidFill>
                <a:effectLst/>
                <a:uLnTx/>
                <a:uFillTx/>
                <a:latin typeface="Georgia"/>
                <a:sym typeface="Calibri"/>
              </a:endParaRPr>
            </a:p>
          </p:txBody>
        </p:sp>
        <p:cxnSp>
          <p:nvCxnSpPr>
            <p:cNvPr id="48" name="Conector recto de flecha 47">
              <a:extLst>
                <a:ext uri="{FF2B5EF4-FFF2-40B4-BE49-F238E27FC236}">
                  <a16:creationId xmlns:a16="http://schemas.microsoft.com/office/drawing/2014/main" id="{1939DDC9-6C7F-49D5-9DDC-4FFDB1CFDFC4}"/>
                </a:ext>
              </a:extLst>
            </p:cNvPr>
            <p:cNvCxnSpPr>
              <a:cxnSpLocks/>
            </p:cNvCxnSpPr>
            <p:nvPr/>
          </p:nvCxnSpPr>
          <p:spPr>
            <a:xfrm>
              <a:off x="6286190" y="3149943"/>
              <a:ext cx="325565" cy="2224752"/>
            </a:xfrm>
            <a:prstGeom prst="straightConnector1">
              <a:avLst/>
            </a:prstGeom>
            <a:noFill/>
            <a:ln w="25400" cap="flat">
              <a:solidFill>
                <a:srgbClr val="3494BA"/>
              </a:solidFill>
              <a:prstDash val="solid"/>
              <a:round/>
              <a:tailEnd type="triangle"/>
            </a:ln>
            <a:effectLst>
              <a:outerShdw blurRad="38100" dist="20000" dir="5400000" rotWithShape="0">
                <a:srgbClr val="000000">
                  <a:alpha val="38000"/>
                </a:srgbClr>
              </a:outerShdw>
            </a:effectLst>
            <a:sp3d/>
          </p:spPr>
        </p:cxnSp>
        <p:sp>
          <p:nvSpPr>
            <p:cNvPr id="49" name="CuadroTexto 48">
              <a:extLst>
                <a:ext uri="{FF2B5EF4-FFF2-40B4-BE49-F238E27FC236}">
                  <a16:creationId xmlns:a16="http://schemas.microsoft.com/office/drawing/2014/main" id="{3BFC9463-8A41-49A5-AE3F-5F656F7EFD14}"/>
                </a:ext>
              </a:extLst>
            </p:cNvPr>
            <p:cNvSpPr txBox="1"/>
            <p:nvPr/>
          </p:nvSpPr>
          <p:spPr>
            <a:xfrm>
              <a:off x="6169275" y="2968916"/>
              <a:ext cx="1365115" cy="215442"/>
            </a:xfrm>
            <a:prstGeom prst="rect">
              <a:avLst/>
            </a:prstGeom>
            <a:noFill/>
            <a:ln w="12700" cap="flat">
              <a:noFill/>
              <a:miter lim="400000"/>
            </a:ln>
            <a:effectLst/>
            <a:sp3d/>
          </p:spPr>
          <p:txBody>
            <a:bodyPr rot="0" spcFirstLastPara="1" vertOverflow="overflow" horzOverflow="overflow" vert="horz" wrap="none" lIns="45719" tIns="45719" rIns="45719" bIns="45719" numCol="1" spcCol="38100" rtlCol="0" anchor="t">
              <a:spAutoFit/>
            </a:bodyPr>
            <a:lstStyle/>
            <a:p>
              <a:pPr marL="0" marR="0" lvl="0" indent="0" defTabSz="457200" eaLnBrk="1" fontAlgn="auto" latinLnBrk="0" hangingPunct="0">
                <a:lnSpc>
                  <a:spcPct val="100000"/>
                </a:lnSpc>
                <a:spcBef>
                  <a:spcPts val="0"/>
                </a:spcBef>
                <a:spcAft>
                  <a:spcPts val="0"/>
                </a:spcAft>
                <a:buClrTx/>
                <a:buSzTx/>
                <a:buFontTx/>
                <a:buNone/>
                <a:tabLst/>
                <a:defRPr/>
              </a:pPr>
              <a:r>
                <a:rPr kumimoji="0" lang="es-DO" sz="800" b="1" i="0" u="none" strike="noStrike" kern="0" cap="none" spc="0" normalizeH="0" baseline="0" noProof="0" dirty="0">
                  <a:ln>
                    <a:noFill/>
                  </a:ln>
                  <a:solidFill>
                    <a:schemeClr val="bg1"/>
                  </a:solidFill>
                  <a:effectLst/>
                  <a:uLnTx/>
                  <a:uFillTx/>
                  <a:latin typeface="Georgia"/>
                  <a:sym typeface="Calibri"/>
                </a:rPr>
                <a:t>Health </a:t>
              </a:r>
              <a:r>
                <a:rPr kumimoji="0" lang="es-DO" sz="800" b="1" i="0" u="none" strike="noStrike" kern="0" cap="none" spc="0" normalizeH="0" baseline="0" noProof="0" dirty="0" err="1">
                  <a:ln>
                    <a:noFill/>
                  </a:ln>
                  <a:solidFill>
                    <a:schemeClr val="bg1"/>
                  </a:solidFill>
                  <a:effectLst/>
                  <a:uLnTx/>
                  <a:uFillTx/>
                  <a:latin typeface="Georgia"/>
                  <a:sym typeface="Calibri"/>
                </a:rPr>
                <a:t>Registry</a:t>
              </a:r>
              <a:r>
                <a:rPr kumimoji="0" lang="es-DO" sz="800" b="1" i="0" u="none" strike="noStrike" kern="0" cap="none" spc="0" normalizeH="0" baseline="0" noProof="0" dirty="0">
                  <a:ln>
                    <a:noFill/>
                  </a:ln>
                  <a:solidFill>
                    <a:schemeClr val="bg1"/>
                  </a:solidFill>
                  <a:effectLst/>
                  <a:uLnTx/>
                  <a:uFillTx/>
                  <a:latin typeface="Georgia"/>
                  <a:sym typeface="Calibri"/>
                </a:rPr>
                <a:t> </a:t>
              </a:r>
              <a:r>
                <a:rPr kumimoji="0" lang="es-DO" sz="800" b="1" i="0" u="none" strike="noStrike" kern="0" cap="none" spc="0" normalizeH="0" baseline="0" noProof="0" dirty="0" err="1">
                  <a:ln>
                    <a:noFill/>
                  </a:ln>
                  <a:solidFill>
                    <a:schemeClr val="bg1"/>
                  </a:solidFill>
                  <a:effectLst/>
                  <a:uLnTx/>
                  <a:uFillTx/>
                  <a:latin typeface="Georgia"/>
                  <a:sym typeface="Calibri"/>
                </a:rPr>
                <a:t>number</a:t>
              </a:r>
              <a:endParaRPr kumimoji="0" lang="es-DO" sz="800" b="1" i="0" u="none" strike="noStrike" kern="0" cap="none" spc="0" normalizeH="0" baseline="0" noProof="0" dirty="0">
                <a:ln>
                  <a:noFill/>
                </a:ln>
                <a:solidFill>
                  <a:schemeClr val="bg1"/>
                </a:solidFill>
                <a:effectLst/>
                <a:uLnTx/>
                <a:uFillTx/>
                <a:latin typeface="Georgia"/>
                <a:sym typeface="Calibri"/>
              </a:endParaRPr>
            </a:p>
          </p:txBody>
        </p:sp>
      </p:grpSp>
    </p:spTree>
    <p:extLst>
      <p:ext uri="{BB962C8B-B14F-4D97-AF65-F5344CB8AC3E}">
        <p14:creationId xmlns:p14="http://schemas.microsoft.com/office/powerpoint/2010/main" val="15464539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99D1299-A168-FA4F-B299-4875FDDB2DE5}"/>
              </a:ext>
            </a:extLst>
          </p:cNvPr>
          <p:cNvSpPr/>
          <p:nvPr/>
        </p:nvSpPr>
        <p:spPr>
          <a:xfrm>
            <a:off x="5599289" y="0"/>
            <a:ext cx="6592711" cy="6858000"/>
          </a:xfrm>
          <a:prstGeom prst="rect">
            <a:avLst/>
          </a:prstGeom>
          <a:solidFill>
            <a:srgbClr val="EBEBEB"/>
          </a:solidFill>
          <a:ln>
            <a:solidFill>
              <a:srgbClr val="EBEB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lgn="just" fontAlgn="auto">
              <a:lnSpc>
                <a:spcPct val="150000"/>
              </a:lnSpc>
              <a:spcBef>
                <a:spcPts val="600"/>
              </a:spcBef>
              <a:spcAft>
                <a:spcPts val="0"/>
              </a:spcAft>
              <a:buClrTx/>
              <a:buSzTx/>
              <a:buFont typeface="Arial" panose="020B0604020202020204" pitchFamily="34" charset="0"/>
              <a:buChar char="•"/>
              <a:tabLst/>
              <a:defRPr/>
            </a:pPr>
            <a:endParaRPr lang="en-US" sz="1200" dirty="0">
              <a:solidFill>
                <a:schemeClr val="bg1"/>
              </a:solidFill>
              <a:latin typeface="Raleway" pitchFamily="2" charset="-128"/>
            </a:endParaRPr>
          </a:p>
        </p:txBody>
      </p:sp>
      <p:pic>
        <p:nvPicPr>
          <p:cNvPr id="6" name="Imagen 5" descr="Icono&#10;&#10;Descripción generada automáticamente">
            <a:extLst>
              <a:ext uri="{FF2B5EF4-FFF2-40B4-BE49-F238E27FC236}">
                <a16:creationId xmlns:a16="http://schemas.microsoft.com/office/drawing/2014/main" id="{FEE7643E-E3E7-4A24-ABCD-248D037FEC36}"/>
              </a:ext>
            </a:extLst>
          </p:cNvPr>
          <p:cNvPicPr>
            <a:picLocks noChangeAspect="1"/>
          </p:cNvPicPr>
          <p:nvPr/>
        </p:nvPicPr>
        <p:blipFill>
          <a:blip r:embed="rId2"/>
          <a:stretch>
            <a:fillRect/>
          </a:stretch>
        </p:blipFill>
        <p:spPr>
          <a:xfrm>
            <a:off x="98454" y="104323"/>
            <a:ext cx="327702" cy="352877"/>
          </a:xfrm>
          <a:prstGeom prst="rect">
            <a:avLst/>
          </a:prstGeom>
        </p:spPr>
      </p:pic>
      <p:sp>
        <p:nvSpPr>
          <p:cNvPr id="9" name="Title 1">
            <a:extLst>
              <a:ext uri="{FF2B5EF4-FFF2-40B4-BE49-F238E27FC236}">
                <a16:creationId xmlns:a16="http://schemas.microsoft.com/office/drawing/2014/main" id="{79A5E13F-F44E-45F8-B29A-7492E75620CD}"/>
              </a:ext>
            </a:extLst>
          </p:cNvPr>
          <p:cNvSpPr>
            <a:spLocks noGrp="1"/>
          </p:cNvSpPr>
          <p:nvPr>
            <p:ph type="title"/>
          </p:nvPr>
        </p:nvSpPr>
        <p:spPr>
          <a:xfrm>
            <a:off x="426156" y="1187030"/>
            <a:ext cx="4808459" cy="1186715"/>
          </a:xfrm>
        </p:spPr>
        <p:txBody>
          <a:bodyPr>
            <a:noAutofit/>
          </a:bodyPr>
          <a:lstStyle/>
          <a:p>
            <a:pPr algn="ctr"/>
            <a:br>
              <a:rPr lang="en-US" sz="3000" dirty="0"/>
            </a:br>
            <a:r>
              <a:rPr lang="en-US" sz="3000" dirty="0"/>
              <a:t>VI. SERVICES</a:t>
            </a:r>
            <a:br>
              <a:rPr lang="en-US" sz="3000" dirty="0"/>
            </a:br>
            <a:r>
              <a:rPr lang="en-US" sz="3000" dirty="0"/>
              <a:t>IN THE D.R. :</a:t>
            </a:r>
            <a:br>
              <a:rPr lang="en-US" sz="3000" dirty="0"/>
            </a:br>
            <a:r>
              <a:rPr lang="en-US" sz="3000" u="sng" dirty="0"/>
              <a:t>Free Zone Regime</a:t>
            </a:r>
          </a:p>
        </p:txBody>
      </p:sp>
      <p:sp>
        <p:nvSpPr>
          <p:cNvPr id="10" name="Text Placeholder 3">
            <a:extLst>
              <a:ext uri="{FF2B5EF4-FFF2-40B4-BE49-F238E27FC236}">
                <a16:creationId xmlns:a16="http://schemas.microsoft.com/office/drawing/2014/main" id="{D74B84C3-DCDB-4273-AA1F-BE27C4CF2A26}"/>
              </a:ext>
            </a:extLst>
          </p:cNvPr>
          <p:cNvSpPr txBox="1">
            <a:spLocks/>
          </p:cNvSpPr>
          <p:nvPr/>
        </p:nvSpPr>
        <p:spPr>
          <a:xfrm>
            <a:off x="7123063" y="2103120"/>
            <a:ext cx="3949490" cy="35075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2"/>
                </a:solidFill>
                <a:latin typeface="Raleway" pitchFamily="2" charset="-128"/>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2"/>
                </a:solidFill>
                <a:latin typeface="Raleway" pitchFamily="2" charset="-128"/>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2"/>
                </a:solidFill>
                <a:latin typeface="Raleway" pitchFamily="2" charset="-128"/>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2"/>
                </a:solidFill>
                <a:latin typeface="Raleway" pitchFamily="2" charset="-128"/>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2"/>
                </a:solidFill>
                <a:latin typeface="Raleway" pitchFamily="2" charset="-128"/>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150000"/>
              </a:lnSpc>
              <a:spcBef>
                <a:spcPts val="60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schemeClr val="bg1"/>
              </a:solidFill>
              <a:effectLst/>
              <a:uLnTx/>
              <a:uFillTx/>
              <a:latin typeface="Raleway" pitchFamily="2" charset="-128"/>
              <a:ea typeface="+mn-ea"/>
              <a:cs typeface="+mn-cs"/>
            </a:endParaRPr>
          </a:p>
        </p:txBody>
      </p:sp>
      <p:sp>
        <p:nvSpPr>
          <p:cNvPr id="7" name="Text Placeholder 3">
            <a:extLst>
              <a:ext uri="{FF2B5EF4-FFF2-40B4-BE49-F238E27FC236}">
                <a16:creationId xmlns:a16="http://schemas.microsoft.com/office/drawing/2014/main" id="{C6A86387-F982-479C-A0BA-5B15FE166BEF}"/>
              </a:ext>
            </a:extLst>
          </p:cNvPr>
          <p:cNvSpPr txBox="1">
            <a:spLocks/>
          </p:cNvSpPr>
          <p:nvPr/>
        </p:nvSpPr>
        <p:spPr>
          <a:xfrm>
            <a:off x="6060722" y="457200"/>
            <a:ext cx="5669843" cy="536817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2"/>
                </a:solidFill>
                <a:latin typeface="Raleway" pitchFamily="2" charset="-128"/>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2"/>
                </a:solidFill>
                <a:latin typeface="Raleway" pitchFamily="2" charset="-128"/>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2"/>
                </a:solidFill>
                <a:latin typeface="Raleway" pitchFamily="2" charset="-128"/>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2"/>
                </a:solidFill>
                <a:latin typeface="Raleway" pitchFamily="2" charset="-128"/>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2"/>
                </a:solidFill>
                <a:latin typeface="Raleway" pitchFamily="2" charset="-128"/>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1100" u="none" strike="noStrike" kern="1200" cap="none" spc="0" normalizeH="0" baseline="0" noProof="0" dirty="0">
                <a:ln>
                  <a:noFill/>
                </a:ln>
                <a:effectLst/>
                <a:uLnTx/>
                <a:uFillTx/>
                <a:latin typeface="Raleway" pitchFamily="2" charset="0"/>
              </a:rPr>
              <a:t>The incentives are established in article 24 of Law 8-90. Free zone operators and companies established within them are protected under the customs and tax regime and consequently receive 100% exemption on the following payments:</a:t>
            </a:r>
          </a:p>
          <a:p>
            <a:pPr marL="0" marR="0" lvl="0" indent="0" algn="just"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kumimoji="0" lang="en-US" sz="1100" u="none" strike="noStrike" kern="1200" cap="none" spc="0" normalizeH="0" baseline="0" noProof="0" dirty="0">
              <a:ln>
                <a:noFill/>
              </a:ln>
              <a:effectLst/>
              <a:uLnTx/>
              <a:uFillTx/>
              <a:latin typeface="Raleway" pitchFamily="2" charset="0"/>
            </a:endParaRPr>
          </a:p>
          <a:p>
            <a:pPr marR="0" lvl="0" algn="just" defTabSz="914400" rtl="0" eaLnBrk="1" fontAlgn="auto" latinLnBrk="0" hangingPunct="1">
              <a:lnSpc>
                <a:spcPct val="100000"/>
              </a:lnSpc>
              <a:spcBef>
                <a:spcPts val="600"/>
              </a:spcBef>
              <a:spcAft>
                <a:spcPts val="0"/>
              </a:spcAft>
              <a:buClrTx/>
              <a:buSzTx/>
              <a:tabLst/>
              <a:defRPr/>
            </a:pPr>
            <a:r>
              <a:rPr kumimoji="0" lang="en-US" sz="1100" u="none" strike="noStrike" kern="1200" cap="none" spc="0" normalizeH="0" baseline="0" noProof="0" dirty="0">
                <a:ln>
                  <a:noFill/>
                </a:ln>
                <a:effectLst/>
                <a:uLnTx/>
                <a:uFillTx/>
                <a:latin typeface="Raleway" pitchFamily="2" charset="0"/>
              </a:rPr>
              <a:t>On the payment of income tax established by Law No. 5911, of May 22, 1962, and its amendments, referring to Stock Companies.</a:t>
            </a:r>
          </a:p>
          <a:p>
            <a:pPr marR="0" lvl="0" algn="just" defTabSz="914400" rtl="0" eaLnBrk="1" fontAlgn="auto" latinLnBrk="0" hangingPunct="1">
              <a:lnSpc>
                <a:spcPct val="100000"/>
              </a:lnSpc>
              <a:spcBef>
                <a:spcPts val="600"/>
              </a:spcBef>
              <a:spcAft>
                <a:spcPts val="0"/>
              </a:spcAft>
              <a:buClrTx/>
              <a:buSzTx/>
              <a:tabLst/>
              <a:defRPr/>
            </a:pPr>
            <a:r>
              <a:rPr kumimoji="0" lang="en-US" sz="1100" u="none" strike="noStrike" kern="1200" cap="none" spc="0" normalizeH="0" baseline="0" noProof="0" dirty="0">
                <a:ln>
                  <a:noFill/>
                </a:ln>
                <a:effectLst/>
                <a:uLnTx/>
                <a:uFillTx/>
                <a:latin typeface="Raleway" pitchFamily="2" charset="0"/>
              </a:rPr>
              <a:t>The payment of taxes on construction, loan contracts and on the registration and transfer of real estate as of the constitution of the corresponding free zone operator.</a:t>
            </a:r>
          </a:p>
          <a:p>
            <a:pPr marR="0" lvl="0" algn="just" defTabSz="914400" rtl="0" eaLnBrk="1" fontAlgn="auto" latinLnBrk="0" hangingPunct="1">
              <a:lnSpc>
                <a:spcPct val="100000"/>
              </a:lnSpc>
              <a:spcBef>
                <a:spcPts val="600"/>
              </a:spcBef>
              <a:spcAft>
                <a:spcPts val="0"/>
              </a:spcAft>
              <a:buClrTx/>
              <a:buSzTx/>
              <a:tabLst/>
              <a:defRPr/>
            </a:pPr>
            <a:r>
              <a:rPr kumimoji="0" lang="en-US" sz="1100" u="none" strike="noStrike" kern="1200" cap="none" spc="0" normalizeH="0" baseline="0" noProof="0" dirty="0">
                <a:ln>
                  <a:noFill/>
                </a:ln>
                <a:effectLst/>
                <a:uLnTx/>
                <a:uFillTx/>
                <a:latin typeface="Raleway" pitchFamily="2" charset="0"/>
              </a:rPr>
              <a:t>Of the payment of taxes on the constitution of commercial companies or of increase of the capital of the same ones.</a:t>
            </a:r>
          </a:p>
          <a:p>
            <a:pPr marR="0" lvl="0" algn="just" defTabSz="914400" rtl="0" eaLnBrk="1" fontAlgn="auto" latinLnBrk="0" hangingPunct="1">
              <a:lnSpc>
                <a:spcPct val="100000"/>
              </a:lnSpc>
              <a:spcBef>
                <a:spcPts val="600"/>
              </a:spcBef>
              <a:spcAft>
                <a:spcPts val="0"/>
              </a:spcAft>
              <a:buClrTx/>
              <a:buSzTx/>
              <a:tabLst/>
              <a:defRPr/>
            </a:pPr>
            <a:r>
              <a:rPr kumimoji="0" lang="en-US" sz="1100" u="none" strike="noStrike" kern="1200" cap="none" spc="0" normalizeH="0" baseline="0" noProof="0" dirty="0">
                <a:ln>
                  <a:noFill/>
                </a:ln>
                <a:effectLst/>
                <a:uLnTx/>
                <a:uFillTx/>
                <a:latin typeface="Raleway" pitchFamily="2" charset="0"/>
              </a:rPr>
              <a:t>Of the payment of municipal taxes created that may affect these activities.</a:t>
            </a:r>
          </a:p>
          <a:p>
            <a:pPr marR="0" lvl="0" algn="just" defTabSz="914400" rtl="0" eaLnBrk="1" fontAlgn="auto" latinLnBrk="0" hangingPunct="1">
              <a:lnSpc>
                <a:spcPct val="100000"/>
              </a:lnSpc>
              <a:spcBef>
                <a:spcPts val="600"/>
              </a:spcBef>
              <a:spcAft>
                <a:spcPts val="0"/>
              </a:spcAft>
              <a:buClrTx/>
              <a:buSzTx/>
              <a:tabLst/>
              <a:defRPr/>
            </a:pPr>
            <a:r>
              <a:rPr kumimoji="0" lang="en-US" sz="1100" u="none" strike="noStrike" kern="1200" cap="none" spc="0" normalizeH="0" baseline="0" noProof="0" dirty="0">
                <a:ln>
                  <a:noFill/>
                </a:ln>
                <a:effectLst/>
                <a:uLnTx/>
                <a:uFillTx/>
                <a:latin typeface="Raleway" pitchFamily="2" charset="0"/>
              </a:rPr>
              <a:t>Of all import taxes, tariffs, customs duties and other related charges, which affect raw materials, equipment, construction materials, parts of buildings, office equipment, etc., all of them destined to: Build, enable or operate in free zones.</a:t>
            </a:r>
          </a:p>
          <a:p>
            <a:pPr marR="0" lvl="0" algn="just" defTabSz="914400" rtl="0" eaLnBrk="1" fontAlgn="auto" latinLnBrk="0" hangingPunct="1">
              <a:lnSpc>
                <a:spcPct val="100000"/>
              </a:lnSpc>
              <a:spcBef>
                <a:spcPts val="600"/>
              </a:spcBef>
              <a:spcAft>
                <a:spcPts val="0"/>
              </a:spcAft>
              <a:buClrTx/>
              <a:buSzTx/>
              <a:tabLst/>
              <a:defRPr/>
            </a:pPr>
            <a:r>
              <a:rPr kumimoji="0" lang="en-US" sz="1100" u="none" strike="noStrike" kern="1200" cap="none" spc="0" normalizeH="0" baseline="0" noProof="0" dirty="0">
                <a:ln>
                  <a:noFill/>
                </a:ln>
                <a:effectLst/>
                <a:uLnTx/>
                <a:uFillTx/>
                <a:latin typeface="Raleway" pitchFamily="2" charset="0"/>
              </a:rPr>
              <a:t>Of all existing export or re-export taxes, except those established in Sections f) and g) of Article 17 of the Law.</a:t>
            </a:r>
          </a:p>
          <a:p>
            <a:pPr marR="0" lvl="0" algn="just" defTabSz="914400" rtl="0" eaLnBrk="1" fontAlgn="auto" latinLnBrk="0" hangingPunct="1">
              <a:lnSpc>
                <a:spcPct val="100000"/>
              </a:lnSpc>
              <a:spcBef>
                <a:spcPts val="600"/>
              </a:spcBef>
              <a:spcAft>
                <a:spcPts val="0"/>
              </a:spcAft>
              <a:buClrTx/>
              <a:buSzTx/>
              <a:tabLst/>
              <a:defRPr/>
            </a:pPr>
            <a:r>
              <a:rPr kumimoji="0" lang="en-US" sz="1100" u="none" strike="noStrike" kern="1200" cap="none" spc="0" normalizeH="0" baseline="0" noProof="0" dirty="0">
                <a:ln>
                  <a:noFill/>
                </a:ln>
                <a:effectLst/>
                <a:uLnTx/>
                <a:uFillTx/>
                <a:latin typeface="Raleway" pitchFamily="2" charset="0"/>
              </a:rPr>
              <a:t>Tax on patents, assets or heritage, as well as the transfer tax on industrialized goods and services (ITBIS).</a:t>
            </a:r>
          </a:p>
          <a:p>
            <a:pPr marR="0" lvl="0" algn="just" defTabSz="914400" rtl="0" eaLnBrk="1" fontAlgn="auto" latinLnBrk="0" hangingPunct="1">
              <a:lnSpc>
                <a:spcPct val="100000"/>
              </a:lnSpc>
              <a:spcBef>
                <a:spcPts val="600"/>
              </a:spcBef>
              <a:spcAft>
                <a:spcPts val="0"/>
              </a:spcAft>
              <a:buClrTx/>
              <a:buSzTx/>
              <a:tabLst/>
              <a:defRPr/>
            </a:pPr>
            <a:r>
              <a:rPr kumimoji="0" lang="en-US" sz="1100" u="none" strike="noStrike" kern="1200" cap="none" spc="0" normalizeH="0" baseline="0" noProof="0" dirty="0">
                <a:ln>
                  <a:noFill/>
                </a:ln>
                <a:effectLst/>
                <a:uLnTx/>
                <a:uFillTx/>
                <a:latin typeface="Raleway" pitchFamily="2" charset="0"/>
              </a:rPr>
              <a:t>Consular fees for all imports destined for free zone operators or companies.</a:t>
            </a:r>
          </a:p>
          <a:p>
            <a:pPr marR="0" lvl="0" algn="just" defTabSz="914400" rtl="0" eaLnBrk="1" fontAlgn="auto" latinLnBrk="0" hangingPunct="1">
              <a:lnSpc>
                <a:spcPct val="100000"/>
              </a:lnSpc>
              <a:spcBef>
                <a:spcPts val="600"/>
              </a:spcBef>
              <a:spcAft>
                <a:spcPts val="0"/>
              </a:spcAft>
              <a:buClrTx/>
              <a:buSzTx/>
              <a:tabLst/>
              <a:defRPr/>
            </a:pPr>
            <a:r>
              <a:rPr kumimoji="0" lang="en-US" sz="1100" u="none" strike="noStrike" kern="1200" cap="none" spc="0" normalizeH="0" baseline="0" noProof="0" dirty="0">
                <a:ln>
                  <a:noFill/>
                </a:ln>
                <a:effectLst/>
                <a:uLnTx/>
                <a:uFillTx/>
                <a:latin typeface="Raleway" pitchFamily="2" charset="0"/>
              </a:rPr>
              <a:t>From the payment of import taxes, relative to equipment and utensils necessary for the installation and operation of cheap dining rooms, health services, medical assistance, childcare, entertainment or amenities and any other equipment that tends to the well-being of the working class.</a:t>
            </a:r>
          </a:p>
          <a:p>
            <a:pPr marR="0" lvl="0" algn="just" defTabSz="914400" rtl="0" eaLnBrk="1" fontAlgn="auto" latinLnBrk="0" hangingPunct="1">
              <a:lnSpc>
                <a:spcPct val="100000"/>
              </a:lnSpc>
              <a:spcBef>
                <a:spcPts val="600"/>
              </a:spcBef>
              <a:spcAft>
                <a:spcPts val="0"/>
              </a:spcAft>
              <a:buClrTx/>
              <a:buSzTx/>
              <a:tabLst/>
              <a:defRPr/>
            </a:pPr>
            <a:r>
              <a:rPr kumimoji="0" lang="en-US" sz="1100" u="none" strike="noStrike" kern="1200" cap="none" spc="0" normalizeH="0" baseline="0" noProof="0" dirty="0">
                <a:ln>
                  <a:noFill/>
                </a:ln>
                <a:effectLst/>
                <a:uLnTx/>
                <a:uFillTx/>
                <a:latin typeface="Raleway" pitchFamily="2" charset="0"/>
              </a:rPr>
              <a:t>Payment of import taxes on transport equipment that are cargo vehicles, garbage collectors, minibuses, minibuses for the transport of employees and workers to and from the work centers with prior approval, in each case by the National Council of Free Zones from exportation. These vehicles will not be transferable for at least five (5) years.</a:t>
            </a:r>
            <a:endParaRPr kumimoji="0" lang="es-ES" sz="1100" b="1" i="1" u="none" strike="noStrike" kern="1200" cap="none" spc="0" normalizeH="0" baseline="0" noProof="0" dirty="0">
              <a:ln>
                <a:noFill/>
              </a:ln>
              <a:solidFill>
                <a:schemeClr val="bg1"/>
              </a:solidFill>
              <a:effectLst/>
              <a:uLnTx/>
              <a:uFillTx/>
              <a:latin typeface="Raleway" pitchFamily="2" charset="-128"/>
              <a:ea typeface="+mn-ea"/>
              <a:cs typeface="+mn-cs"/>
            </a:endParaRPr>
          </a:p>
        </p:txBody>
      </p:sp>
      <p:sp>
        <p:nvSpPr>
          <p:cNvPr id="8" name="Text Placeholder 3">
            <a:extLst>
              <a:ext uri="{FF2B5EF4-FFF2-40B4-BE49-F238E27FC236}">
                <a16:creationId xmlns:a16="http://schemas.microsoft.com/office/drawing/2014/main" id="{E1DF4F2E-3EC5-476C-A2A5-9366EB15CA14}"/>
              </a:ext>
            </a:extLst>
          </p:cNvPr>
          <p:cNvSpPr txBox="1">
            <a:spLocks/>
          </p:cNvSpPr>
          <p:nvPr/>
        </p:nvSpPr>
        <p:spPr>
          <a:xfrm>
            <a:off x="691869" y="2911080"/>
            <a:ext cx="4445985" cy="27598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2"/>
                </a:solidFill>
                <a:latin typeface="Raleway" pitchFamily="2" charset="-128"/>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2"/>
                </a:solidFill>
                <a:latin typeface="Raleway" pitchFamily="2" charset="-128"/>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2"/>
                </a:solidFill>
                <a:latin typeface="Raleway" pitchFamily="2" charset="-128"/>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2"/>
                </a:solidFill>
                <a:latin typeface="Raleway" pitchFamily="2" charset="-128"/>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2"/>
                </a:solidFill>
                <a:latin typeface="Raleway" pitchFamily="2" charset="-128"/>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170000"/>
              </a:lnSpc>
              <a:spcBef>
                <a:spcPts val="600"/>
              </a:spcBef>
              <a:spcAft>
                <a:spcPts val="0"/>
              </a:spcAft>
              <a:buClrTx/>
              <a:buSzTx/>
              <a:buFont typeface="Arial" panose="020B0604020202020204" pitchFamily="34" charset="0"/>
              <a:buNone/>
              <a:tabLst/>
              <a:defRPr/>
            </a:pPr>
            <a:r>
              <a:rPr kumimoji="0" lang="en-US" sz="1100" u="none" strike="noStrike" kern="1200" cap="none" spc="0" normalizeH="0" baseline="0" noProof="0" dirty="0">
                <a:ln>
                  <a:noFill/>
                </a:ln>
                <a:effectLst/>
                <a:uLnTx/>
                <a:uFillTx/>
                <a:latin typeface="Raleway" pitchFamily="2" charset="0"/>
              </a:rPr>
              <a:t>The free zone regime is regulated by Law 8-90 on the Promotion of Free Zones and under the control of the National Council of Export Free Zones (CNZFE). </a:t>
            </a:r>
          </a:p>
          <a:p>
            <a:pPr marL="0" marR="0" lvl="0" indent="0" algn="just" defTabSz="914400" rtl="0" eaLnBrk="1" fontAlgn="auto" latinLnBrk="0" hangingPunct="1">
              <a:lnSpc>
                <a:spcPct val="170000"/>
              </a:lnSpc>
              <a:spcBef>
                <a:spcPts val="600"/>
              </a:spcBef>
              <a:spcAft>
                <a:spcPts val="0"/>
              </a:spcAft>
              <a:buClrTx/>
              <a:buSzTx/>
              <a:buFont typeface="Arial" panose="020B0604020202020204" pitchFamily="34" charset="0"/>
              <a:buNone/>
              <a:tabLst/>
              <a:defRPr/>
            </a:pPr>
            <a:r>
              <a:rPr kumimoji="0" lang="en-US" sz="1100" u="none" strike="noStrike" kern="1200" cap="none" spc="0" normalizeH="0" baseline="0" noProof="0" dirty="0">
                <a:ln>
                  <a:noFill/>
                </a:ln>
                <a:effectLst/>
                <a:uLnTx/>
                <a:uFillTx/>
                <a:latin typeface="Raleway" pitchFamily="2" charset="0"/>
              </a:rPr>
              <a:t>Said law promotes the installation of companies that manufacture products or offer services to the foreign market, facilitating said processes with the granting of various incentives.</a:t>
            </a:r>
          </a:p>
        </p:txBody>
      </p:sp>
    </p:spTree>
    <p:extLst>
      <p:ext uri="{BB962C8B-B14F-4D97-AF65-F5344CB8AC3E}">
        <p14:creationId xmlns:p14="http://schemas.microsoft.com/office/powerpoint/2010/main" val="31061329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99D1299-A168-FA4F-B299-4875FDDB2DE5}"/>
              </a:ext>
            </a:extLst>
          </p:cNvPr>
          <p:cNvSpPr/>
          <p:nvPr/>
        </p:nvSpPr>
        <p:spPr>
          <a:xfrm>
            <a:off x="5599289" y="0"/>
            <a:ext cx="6592711" cy="6858000"/>
          </a:xfrm>
          <a:prstGeom prst="rect">
            <a:avLst/>
          </a:prstGeom>
          <a:solidFill>
            <a:srgbClr val="EBEBEB"/>
          </a:solidFill>
          <a:ln>
            <a:solidFill>
              <a:srgbClr val="EBEB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lgn="just" defTabSz="914400" rtl="0" eaLnBrk="1" fontAlgn="auto" latinLnBrk="0" hangingPunct="1">
              <a:lnSpc>
                <a:spcPct val="150000"/>
              </a:lnSpc>
              <a:spcBef>
                <a:spcPts val="60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FFFFFF"/>
              </a:solidFill>
              <a:effectLst/>
              <a:uLnTx/>
              <a:uFillTx/>
              <a:latin typeface="Raleway" pitchFamily="2" charset="-128"/>
              <a:ea typeface="+mn-ea"/>
              <a:cs typeface="+mn-cs"/>
            </a:endParaRPr>
          </a:p>
        </p:txBody>
      </p:sp>
      <p:pic>
        <p:nvPicPr>
          <p:cNvPr id="6" name="Imagen 5" descr="Icono&#10;&#10;Descripción generada automáticamente">
            <a:extLst>
              <a:ext uri="{FF2B5EF4-FFF2-40B4-BE49-F238E27FC236}">
                <a16:creationId xmlns:a16="http://schemas.microsoft.com/office/drawing/2014/main" id="{FEE7643E-E3E7-4A24-ABCD-248D037FEC36}"/>
              </a:ext>
            </a:extLst>
          </p:cNvPr>
          <p:cNvPicPr>
            <a:picLocks noChangeAspect="1"/>
          </p:cNvPicPr>
          <p:nvPr/>
        </p:nvPicPr>
        <p:blipFill>
          <a:blip r:embed="rId2"/>
          <a:stretch>
            <a:fillRect/>
          </a:stretch>
        </p:blipFill>
        <p:spPr>
          <a:xfrm>
            <a:off x="98454" y="104323"/>
            <a:ext cx="327702" cy="352877"/>
          </a:xfrm>
          <a:prstGeom prst="rect">
            <a:avLst/>
          </a:prstGeom>
        </p:spPr>
      </p:pic>
      <p:sp>
        <p:nvSpPr>
          <p:cNvPr id="9" name="Title 1">
            <a:extLst>
              <a:ext uri="{FF2B5EF4-FFF2-40B4-BE49-F238E27FC236}">
                <a16:creationId xmlns:a16="http://schemas.microsoft.com/office/drawing/2014/main" id="{79A5E13F-F44E-45F8-B29A-7492E75620CD}"/>
              </a:ext>
            </a:extLst>
          </p:cNvPr>
          <p:cNvSpPr>
            <a:spLocks noGrp="1"/>
          </p:cNvSpPr>
          <p:nvPr>
            <p:ph type="title"/>
          </p:nvPr>
        </p:nvSpPr>
        <p:spPr>
          <a:xfrm>
            <a:off x="426156" y="1187030"/>
            <a:ext cx="4808459" cy="1186715"/>
          </a:xfrm>
        </p:spPr>
        <p:txBody>
          <a:bodyPr>
            <a:noAutofit/>
          </a:bodyPr>
          <a:lstStyle/>
          <a:p>
            <a:pPr algn="ctr"/>
            <a:br>
              <a:rPr lang="en-US" sz="3000" dirty="0"/>
            </a:br>
            <a:r>
              <a:rPr lang="en-US" sz="3000" dirty="0"/>
              <a:t>VI. SERVICES</a:t>
            </a:r>
            <a:br>
              <a:rPr lang="en-US" sz="3000" dirty="0"/>
            </a:br>
            <a:r>
              <a:rPr lang="en-US" sz="3000" dirty="0"/>
              <a:t>IN THE D.R. :</a:t>
            </a:r>
            <a:br>
              <a:rPr lang="en-US" sz="3000" dirty="0"/>
            </a:br>
            <a:r>
              <a:rPr lang="en-US" sz="3000" u="sng" dirty="0"/>
              <a:t>Consulting Services </a:t>
            </a:r>
          </a:p>
        </p:txBody>
      </p:sp>
      <p:sp>
        <p:nvSpPr>
          <p:cNvPr id="10" name="Text Placeholder 3">
            <a:extLst>
              <a:ext uri="{FF2B5EF4-FFF2-40B4-BE49-F238E27FC236}">
                <a16:creationId xmlns:a16="http://schemas.microsoft.com/office/drawing/2014/main" id="{D74B84C3-DCDB-4273-AA1F-BE27C4CF2A26}"/>
              </a:ext>
            </a:extLst>
          </p:cNvPr>
          <p:cNvSpPr txBox="1">
            <a:spLocks/>
          </p:cNvSpPr>
          <p:nvPr/>
        </p:nvSpPr>
        <p:spPr>
          <a:xfrm>
            <a:off x="7123063" y="2103120"/>
            <a:ext cx="3949490" cy="35075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2"/>
                </a:solidFill>
                <a:latin typeface="Raleway" pitchFamily="2" charset="-128"/>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2"/>
                </a:solidFill>
                <a:latin typeface="Raleway" pitchFamily="2" charset="-128"/>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2"/>
                </a:solidFill>
                <a:latin typeface="Raleway" pitchFamily="2" charset="-128"/>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2"/>
                </a:solidFill>
                <a:latin typeface="Raleway" pitchFamily="2" charset="-128"/>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2"/>
                </a:solidFill>
                <a:latin typeface="Raleway" pitchFamily="2" charset="-128"/>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150000"/>
              </a:lnSpc>
              <a:spcBef>
                <a:spcPts val="60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srgbClr val="FFFFFF"/>
              </a:solidFill>
              <a:effectLst/>
              <a:uLnTx/>
              <a:uFillTx/>
              <a:latin typeface="Raleway" pitchFamily="2" charset="-128"/>
              <a:ea typeface="+mn-ea"/>
              <a:cs typeface="+mn-cs"/>
            </a:endParaRPr>
          </a:p>
        </p:txBody>
      </p:sp>
      <p:sp>
        <p:nvSpPr>
          <p:cNvPr id="7" name="Text Placeholder 3">
            <a:extLst>
              <a:ext uri="{FF2B5EF4-FFF2-40B4-BE49-F238E27FC236}">
                <a16:creationId xmlns:a16="http://schemas.microsoft.com/office/drawing/2014/main" id="{C6A86387-F982-479C-A0BA-5B15FE166BEF}"/>
              </a:ext>
            </a:extLst>
          </p:cNvPr>
          <p:cNvSpPr txBox="1">
            <a:spLocks/>
          </p:cNvSpPr>
          <p:nvPr/>
        </p:nvSpPr>
        <p:spPr>
          <a:xfrm>
            <a:off x="6262886" y="1425180"/>
            <a:ext cx="5669843" cy="29718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2"/>
                </a:solidFill>
                <a:latin typeface="Raleway" pitchFamily="2" charset="-128"/>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2"/>
                </a:solidFill>
                <a:latin typeface="Raleway" pitchFamily="2" charset="-128"/>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2"/>
                </a:solidFill>
                <a:latin typeface="Raleway" pitchFamily="2" charset="-128"/>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2"/>
                </a:solidFill>
                <a:latin typeface="Raleway" pitchFamily="2" charset="-128"/>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2"/>
                </a:solidFill>
                <a:latin typeface="Raleway" pitchFamily="2" charset="-128"/>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s-ES" sz="1100" b="1" i="1" dirty="0">
                <a:solidFill>
                  <a:srgbClr val="7E7F7F"/>
                </a:solidFill>
                <a:latin typeface="Raleway" pitchFamily="2" charset="0"/>
              </a:rPr>
              <a:t>EXCEMPT SERVICES</a:t>
            </a:r>
          </a:p>
          <a:p>
            <a:pPr marL="0" marR="0" lvl="0" indent="0" algn="just"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sz="1100" dirty="0"/>
              <a:t>Article 344.- Exempt Services. (Amended by Article 25 of Law No. 253-12 dated November 9, 2012.) The provision of the services detailed below is exempt from the payment of the Tax on Transfers of Industrialized Goods and Services.</a:t>
            </a:r>
          </a:p>
          <a:p>
            <a:pPr marR="0" lvl="0" algn="just" defTabSz="914400" rtl="0" eaLnBrk="1" fontAlgn="auto" latinLnBrk="0" hangingPunct="1">
              <a:lnSpc>
                <a:spcPct val="100000"/>
              </a:lnSpc>
              <a:spcBef>
                <a:spcPts val="600"/>
              </a:spcBef>
              <a:spcAft>
                <a:spcPts val="0"/>
              </a:spcAft>
              <a:buClrTx/>
              <a:buSzTx/>
              <a:tabLst/>
              <a:defRPr/>
            </a:pPr>
            <a:r>
              <a:rPr lang="en-US" sz="1100" dirty="0"/>
              <a:t>Financial services, including insurance.</a:t>
            </a:r>
          </a:p>
          <a:p>
            <a:pPr marR="0" lvl="0" algn="just" defTabSz="914400" rtl="0" eaLnBrk="1" fontAlgn="auto" latinLnBrk="0" hangingPunct="1">
              <a:lnSpc>
                <a:spcPct val="100000"/>
              </a:lnSpc>
              <a:spcBef>
                <a:spcPts val="600"/>
              </a:spcBef>
              <a:spcAft>
                <a:spcPts val="0"/>
              </a:spcAft>
              <a:buClrTx/>
              <a:buSzTx/>
              <a:tabLst/>
              <a:defRPr/>
            </a:pPr>
            <a:r>
              <a:rPr lang="en-US" sz="1100" dirty="0"/>
              <a:t>Pension and retirement plan services.</a:t>
            </a:r>
          </a:p>
          <a:p>
            <a:pPr marR="0" lvl="0" algn="just" defTabSz="914400" rtl="0" eaLnBrk="1" fontAlgn="auto" latinLnBrk="0" hangingPunct="1">
              <a:lnSpc>
                <a:spcPct val="100000"/>
              </a:lnSpc>
              <a:spcBef>
                <a:spcPts val="600"/>
              </a:spcBef>
              <a:spcAft>
                <a:spcPts val="0"/>
              </a:spcAft>
              <a:buClrTx/>
              <a:buSzTx/>
              <a:tabLst/>
              <a:defRPr/>
            </a:pPr>
            <a:r>
              <a:rPr lang="en-US" sz="1100" dirty="0"/>
              <a:t>Land transportation services for people and cargo.</a:t>
            </a:r>
          </a:p>
          <a:p>
            <a:pPr marR="0" lvl="0" algn="just" defTabSz="914400" rtl="0" eaLnBrk="1" fontAlgn="auto" latinLnBrk="0" hangingPunct="1">
              <a:lnSpc>
                <a:spcPct val="100000"/>
              </a:lnSpc>
              <a:spcBef>
                <a:spcPts val="600"/>
              </a:spcBef>
              <a:spcAft>
                <a:spcPts val="0"/>
              </a:spcAft>
              <a:buClrTx/>
              <a:buSzTx/>
              <a:tabLst/>
              <a:defRPr/>
            </a:pPr>
            <a:r>
              <a:rPr lang="en-US" sz="1100" dirty="0"/>
              <a:t>Electricity, water and garbage collection services.</a:t>
            </a:r>
          </a:p>
          <a:p>
            <a:pPr marR="0" lvl="0" algn="just" defTabSz="914400" rtl="0" eaLnBrk="1" fontAlgn="auto" latinLnBrk="0" hangingPunct="1">
              <a:lnSpc>
                <a:spcPct val="100000"/>
              </a:lnSpc>
              <a:spcBef>
                <a:spcPts val="600"/>
              </a:spcBef>
              <a:spcAft>
                <a:spcPts val="0"/>
              </a:spcAft>
              <a:buClrTx/>
              <a:buSzTx/>
              <a:tabLst/>
              <a:defRPr/>
            </a:pPr>
            <a:r>
              <a:rPr lang="en-US" sz="1100" dirty="0"/>
              <a:t>Housing rental services.</a:t>
            </a:r>
          </a:p>
          <a:p>
            <a:pPr marR="0" lvl="0" algn="just" defTabSz="914400" rtl="0" eaLnBrk="1" fontAlgn="auto" latinLnBrk="0" hangingPunct="1">
              <a:lnSpc>
                <a:spcPct val="100000"/>
              </a:lnSpc>
              <a:spcBef>
                <a:spcPts val="600"/>
              </a:spcBef>
              <a:spcAft>
                <a:spcPts val="0"/>
              </a:spcAft>
              <a:buClrTx/>
              <a:buSzTx/>
              <a:tabLst/>
              <a:defRPr/>
            </a:pPr>
            <a:r>
              <a:rPr lang="en-US" sz="1100" dirty="0"/>
              <a:t>Health services.</a:t>
            </a:r>
          </a:p>
          <a:p>
            <a:pPr marR="0" lvl="0" algn="just" defTabSz="914400" rtl="0" eaLnBrk="1" fontAlgn="auto" latinLnBrk="0" hangingPunct="1">
              <a:lnSpc>
                <a:spcPct val="100000"/>
              </a:lnSpc>
              <a:spcBef>
                <a:spcPts val="600"/>
              </a:spcBef>
              <a:spcAft>
                <a:spcPts val="0"/>
              </a:spcAft>
              <a:buClrTx/>
              <a:buSzTx/>
              <a:tabLst/>
              <a:defRPr/>
            </a:pPr>
            <a:r>
              <a:rPr lang="en-US" sz="1100" dirty="0"/>
              <a:t>Educational and cultural services.</a:t>
            </a:r>
          </a:p>
          <a:p>
            <a:pPr marR="0" lvl="0" algn="just" defTabSz="914400" rtl="0" eaLnBrk="1" fontAlgn="auto" latinLnBrk="0" hangingPunct="1">
              <a:lnSpc>
                <a:spcPct val="100000"/>
              </a:lnSpc>
              <a:spcBef>
                <a:spcPts val="600"/>
              </a:spcBef>
              <a:spcAft>
                <a:spcPts val="0"/>
              </a:spcAft>
              <a:buClrTx/>
              <a:buSzTx/>
              <a:tabLst/>
              <a:defRPr/>
            </a:pPr>
            <a:r>
              <a:rPr lang="en-US" sz="1100" dirty="0"/>
              <a:t>Funeral services.</a:t>
            </a:r>
          </a:p>
          <a:p>
            <a:pPr marR="0" lvl="0" algn="just" defTabSz="914400" rtl="0" eaLnBrk="1" fontAlgn="auto" latinLnBrk="0" hangingPunct="1">
              <a:lnSpc>
                <a:spcPct val="100000"/>
              </a:lnSpc>
              <a:spcBef>
                <a:spcPts val="600"/>
              </a:spcBef>
              <a:spcAft>
                <a:spcPts val="0"/>
              </a:spcAft>
              <a:buClrTx/>
              <a:buSzTx/>
              <a:tabLst/>
              <a:defRPr/>
            </a:pPr>
            <a:r>
              <a:rPr lang="en-US" sz="1100" dirty="0"/>
              <a:t>Services of Beauty Salons and Hairdressers.</a:t>
            </a:r>
            <a:endParaRPr kumimoji="0" lang="es-ES" sz="1100" b="0" i="0" u="none" strike="noStrike" kern="1200" cap="none" spc="0" normalizeH="0" baseline="0" noProof="0" dirty="0">
              <a:ln>
                <a:noFill/>
              </a:ln>
              <a:solidFill>
                <a:srgbClr val="7E7F7F"/>
              </a:solidFill>
              <a:effectLst/>
              <a:uLnTx/>
              <a:uFillTx/>
              <a:latin typeface="Raleway" pitchFamily="2" charset="0"/>
              <a:ea typeface="+mn-ea"/>
              <a:cs typeface="+mn-cs"/>
            </a:endParaRPr>
          </a:p>
        </p:txBody>
      </p:sp>
      <p:sp>
        <p:nvSpPr>
          <p:cNvPr id="8" name="Text Placeholder 3">
            <a:extLst>
              <a:ext uri="{FF2B5EF4-FFF2-40B4-BE49-F238E27FC236}">
                <a16:creationId xmlns:a16="http://schemas.microsoft.com/office/drawing/2014/main" id="{E1DF4F2E-3EC5-476C-A2A5-9366EB15CA14}"/>
              </a:ext>
            </a:extLst>
          </p:cNvPr>
          <p:cNvSpPr txBox="1">
            <a:spLocks/>
          </p:cNvSpPr>
          <p:nvPr/>
        </p:nvSpPr>
        <p:spPr>
          <a:xfrm>
            <a:off x="691869" y="2911080"/>
            <a:ext cx="4445985" cy="27598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2"/>
                </a:solidFill>
                <a:latin typeface="Raleway" pitchFamily="2" charset="-128"/>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2"/>
                </a:solidFill>
                <a:latin typeface="Raleway" pitchFamily="2" charset="-128"/>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2"/>
                </a:solidFill>
                <a:latin typeface="Raleway" pitchFamily="2" charset="-128"/>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2"/>
                </a:solidFill>
                <a:latin typeface="Raleway" pitchFamily="2" charset="-128"/>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2"/>
                </a:solidFill>
                <a:latin typeface="Raleway" pitchFamily="2" charset="-128"/>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170000"/>
              </a:lnSpc>
              <a:spcBef>
                <a:spcPts val="600"/>
              </a:spcBef>
              <a:spcAft>
                <a:spcPts val="0"/>
              </a:spcAft>
              <a:buClrTx/>
              <a:buSzTx/>
              <a:buFont typeface="Arial" panose="020B0604020202020204" pitchFamily="34" charset="0"/>
              <a:buNone/>
              <a:tabLst/>
              <a:defRPr/>
            </a:pPr>
            <a:r>
              <a:rPr kumimoji="0" lang="es-ES" sz="900" b="0" i="0" u="none" strike="noStrike" kern="1200" cap="none" spc="0" normalizeH="0" baseline="0" noProof="0" dirty="0">
                <a:ln>
                  <a:noFill/>
                </a:ln>
                <a:solidFill>
                  <a:srgbClr val="7E7F7F"/>
                </a:solidFill>
                <a:effectLst/>
                <a:uLnTx/>
                <a:uFillTx/>
                <a:latin typeface="Raleway" pitchFamily="2" charset="0"/>
                <a:ea typeface="+mn-ea"/>
                <a:cs typeface="+mn-cs"/>
              </a:rPr>
              <a:t>Tax </a:t>
            </a:r>
            <a:r>
              <a:rPr kumimoji="0" lang="es-ES" sz="900" b="0" i="0" u="none" strike="noStrike" kern="1200" cap="none" spc="0" normalizeH="0" baseline="0" noProof="0" dirty="0" err="1">
                <a:ln>
                  <a:noFill/>
                </a:ln>
                <a:solidFill>
                  <a:srgbClr val="7E7F7F"/>
                </a:solidFill>
                <a:effectLst/>
                <a:uLnTx/>
                <a:uFillTx/>
                <a:latin typeface="Raleway" pitchFamily="2" charset="0"/>
                <a:ea typeface="+mn-ea"/>
                <a:cs typeface="+mn-cs"/>
              </a:rPr>
              <a:t>part</a:t>
            </a:r>
            <a:r>
              <a:rPr kumimoji="0" lang="es-ES" sz="900" b="0" i="0" u="none" strike="noStrike" kern="1200" cap="none" spc="0" normalizeH="0" baseline="0" noProof="0" dirty="0">
                <a:ln>
                  <a:noFill/>
                </a:ln>
                <a:solidFill>
                  <a:srgbClr val="7E7F7F"/>
                </a:solidFill>
                <a:effectLst/>
                <a:uLnTx/>
                <a:uFillTx/>
                <a:latin typeface="Raleway" pitchFamily="2" charset="0"/>
                <a:ea typeface="+mn-ea"/>
                <a:cs typeface="+mn-cs"/>
              </a:rPr>
              <a:t> </a:t>
            </a:r>
            <a:r>
              <a:rPr kumimoji="0" lang="es-ES" sz="900" b="0" i="0" u="none" strike="noStrike" kern="1200" cap="none" spc="0" normalizeH="0" baseline="0" noProof="0" dirty="0" err="1">
                <a:ln>
                  <a:noFill/>
                </a:ln>
                <a:solidFill>
                  <a:srgbClr val="7E7F7F"/>
                </a:solidFill>
                <a:effectLst/>
                <a:uLnTx/>
                <a:uFillTx/>
                <a:latin typeface="Raleway" pitchFamily="2" charset="0"/>
                <a:ea typeface="+mn-ea"/>
                <a:cs typeface="+mn-cs"/>
              </a:rPr>
              <a:t>that</a:t>
            </a:r>
            <a:r>
              <a:rPr kumimoji="0" lang="es-ES" sz="900" b="0" i="0" u="none" strike="noStrike" kern="1200" cap="none" spc="0" normalizeH="0" baseline="0" noProof="0" dirty="0">
                <a:ln>
                  <a:noFill/>
                </a:ln>
                <a:solidFill>
                  <a:srgbClr val="7E7F7F"/>
                </a:solidFill>
                <a:effectLst/>
                <a:uLnTx/>
                <a:uFillTx/>
                <a:latin typeface="Raleway" pitchFamily="2" charset="0"/>
                <a:ea typeface="+mn-ea"/>
                <a:cs typeface="+mn-cs"/>
              </a:rPr>
              <a:t> </a:t>
            </a:r>
            <a:r>
              <a:rPr kumimoji="0" lang="es-ES" sz="900" b="0" i="0" u="none" strike="noStrike" kern="1200" cap="none" spc="0" normalizeH="0" baseline="0" noProof="0" dirty="0" err="1">
                <a:ln>
                  <a:noFill/>
                </a:ln>
                <a:solidFill>
                  <a:srgbClr val="7E7F7F"/>
                </a:solidFill>
                <a:effectLst/>
                <a:uLnTx/>
                <a:uFillTx/>
                <a:latin typeface="Raleway" pitchFamily="2" charset="0"/>
                <a:ea typeface="+mn-ea"/>
                <a:cs typeface="+mn-cs"/>
              </a:rPr>
              <a:t>is</a:t>
            </a:r>
            <a:r>
              <a:rPr kumimoji="0" lang="es-ES" sz="900" b="0" i="0" u="none" strike="noStrike" kern="1200" cap="none" spc="0" normalizeH="0" baseline="0" noProof="0" dirty="0">
                <a:ln>
                  <a:noFill/>
                </a:ln>
                <a:solidFill>
                  <a:srgbClr val="7E7F7F"/>
                </a:solidFill>
                <a:effectLst/>
                <a:uLnTx/>
                <a:uFillTx/>
                <a:latin typeface="Raleway" pitchFamily="2" charset="0"/>
                <a:ea typeface="+mn-ea"/>
                <a:cs typeface="+mn-cs"/>
              </a:rPr>
              <a:t> </a:t>
            </a:r>
            <a:r>
              <a:rPr kumimoji="0" lang="es-ES" sz="900" b="0" i="0" u="none" strike="noStrike" kern="1200" cap="none" spc="0" normalizeH="0" baseline="0" noProof="0" dirty="0" err="1">
                <a:ln>
                  <a:noFill/>
                </a:ln>
                <a:solidFill>
                  <a:srgbClr val="7E7F7F"/>
                </a:solidFill>
                <a:effectLst/>
                <a:uLnTx/>
                <a:uFillTx/>
                <a:latin typeface="Raleway" pitchFamily="2" charset="0"/>
                <a:ea typeface="+mn-ea"/>
                <a:cs typeface="+mn-cs"/>
              </a:rPr>
              <a:t>established</a:t>
            </a:r>
            <a:r>
              <a:rPr kumimoji="0" lang="es-ES" sz="900" b="0" i="0" u="none" strike="noStrike" kern="1200" cap="none" spc="0" normalizeH="0" baseline="0" noProof="0" dirty="0">
                <a:ln>
                  <a:noFill/>
                </a:ln>
                <a:solidFill>
                  <a:srgbClr val="7E7F7F"/>
                </a:solidFill>
                <a:effectLst/>
                <a:uLnTx/>
                <a:uFillTx/>
                <a:latin typeface="Raleway" pitchFamily="2" charset="0"/>
                <a:ea typeface="+mn-ea"/>
                <a:cs typeface="+mn-cs"/>
              </a:rPr>
              <a:t> </a:t>
            </a:r>
            <a:r>
              <a:rPr kumimoji="0" lang="es-ES" sz="900" b="0" i="0" u="none" strike="noStrike" kern="1200" cap="none" spc="0" normalizeH="0" baseline="0" noProof="0" dirty="0" err="1">
                <a:ln>
                  <a:noFill/>
                </a:ln>
                <a:solidFill>
                  <a:srgbClr val="7E7F7F"/>
                </a:solidFill>
                <a:effectLst/>
                <a:uLnTx/>
                <a:uFillTx/>
                <a:latin typeface="Raleway" pitchFamily="2" charset="0"/>
                <a:ea typeface="+mn-ea"/>
                <a:cs typeface="+mn-cs"/>
              </a:rPr>
              <a:t>locally</a:t>
            </a:r>
            <a:r>
              <a:rPr kumimoji="0" lang="es-ES" sz="900" b="0" i="0" u="none" strike="noStrike" kern="1200" cap="none" spc="0" normalizeH="0" baseline="0" noProof="0" dirty="0">
                <a:ln>
                  <a:noFill/>
                </a:ln>
                <a:solidFill>
                  <a:srgbClr val="7E7F7F"/>
                </a:solidFill>
                <a:effectLst/>
                <a:uLnTx/>
                <a:uFillTx/>
                <a:latin typeface="Raleway" pitchFamily="2" charset="0"/>
                <a:ea typeface="+mn-ea"/>
                <a:cs typeface="+mn-cs"/>
              </a:rPr>
              <a:t> </a:t>
            </a:r>
            <a:r>
              <a:rPr kumimoji="0" lang="es-ES" sz="900" b="0" i="0" u="none" strike="noStrike" kern="1200" cap="none" spc="0" normalizeH="0" baseline="0" noProof="0" dirty="0" err="1">
                <a:ln>
                  <a:noFill/>
                </a:ln>
                <a:solidFill>
                  <a:srgbClr val="7E7F7F"/>
                </a:solidFill>
                <a:effectLst/>
                <a:uLnTx/>
                <a:uFillTx/>
                <a:latin typeface="Raleway" pitchFamily="2" charset="0"/>
                <a:ea typeface="+mn-ea"/>
                <a:cs typeface="+mn-cs"/>
              </a:rPr>
              <a:t>for</a:t>
            </a:r>
            <a:r>
              <a:rPr kumimoji="0" lang="es-ES" sz="900" b="0" i="0" u="none" strike="noStrike" kern="1200" cap="none" spc="0" normalizeH="0" baseline="0" noProof="0" dirty="0">
                <a:ln>
                  <a:noFill/>
                </a:ln>
                <a:solidFill>
                  <a:srgbClr val="7E7F7F"/>
                </a:solidFill>
                <a:effectLst/>
                <a:uLnTx/>
                <a:uFillTx/>
                <a:latin typeface="Raleway" pitchFamily="2" charset="0"/>
                <a:ea typeface="+mn-ea"/>
                <a:cs typeface="+mn-cs"/>
              </a:rPr>
              <a:t> </a:t>
            </a:r>
            <a:r>
              <a:rPr kumimoji="0" lang="es-ES" sz="900" b="0" i="0" u="none" strike="noStrike" kern="1200" cap="none" spc="0" normalizeH="0" baseline="0" noProof="0" dirty="0" err="1">
                <a:ln>
                  <a:noFill/>
                </a:ln>
                <a:solidFill>
                  <a:srgbClr val="7E7F7F"/>
                </a:solidFill>
                <a:effectLst/>
                <a:uLnTx/>
                <a:uFillTx/>
                <a:latin typeface="Raleway" pitchFamily="2" charset="0"/>
                <a:ea typeface="+mn-ea"/>
                <a:cs typeface="+mn-cs"/>
              </a:rPr>
              <a:t>consulting</a:t>
            </a:r>
            <a:r>
              <a:rPr kumimoji="0" lang="es-ES" sz="900" b="0" i="0" u="none" strike="noStrike" kern="1200" cap="none" spc="0" normalizeH="0" baseline="0" noProof="0" dirty="0">
                <a:ln>
                  <a:noFill/>
                </a:ln>
                <a:solidFill>
                  <a:srgbClr val="7E7F7F"/>
                </a:solidFill>
                <a:effectLst/>
                <a:uLnTx/>
                <a:uFillTx/>
                <a:latin typeface="Raleway" pitchFamily="2" charset="0"/>
                <a:ea typeface="+mn-ea"/>
                <a:cs typeface="+mn-cs"/>
              </a:rPr>
              <a:t> </a:t>
            </a:r>
            <a:r>
              <a:rPr kumimoji="0" lang="es-ES" sz="900" b="0" i="0" u="none" strike="noStrike" kern="1200" cap="none" spc="0" normalizeH="0" baseline="0" noProof="0" dirty="0" err="1">
                <a:ln>
                  <a:noFill/>
                </a:ln>
                <a:solidFill>
                  <a:srgbClr val="7E7F7F"/>
                </a:solidFill>
                <a:effectLst/>
                <a:uLnTx/>
                <a:uFillTx/>
                <a:latin typeface="Raleway" pitchFamily="2" charset="0"/>
                <a:ea typeface="+mn-ea"/>
                <a:cs typeface="+mn-cs"/>
              </a:rPr>
              <a:t>services</a:t>
            </a:r>
            <a:r>
              <a:rPr kumimoji="0" lang="es-ES" sz="900" b="0" i="0" u="none" strike="noStrike" kern="1200" cap="none" spc="0" normalizeH="0" baseline="0" noProof="0" dirty="0">
                <a:ln>
                  <a:noFill/>
                </a:ln>
                <a:solidFill>
                  <a:srgbClr val="7E7F7F"/>
                </a:solidFill>
                <a:effectLst/>
                <a:uLnTx/>
                <a:uFillTx/>
                <a:latin typeface="Raleway" pitchFamily="2" charset="0"/>
                <a:ea typeface="+mn-ea"/>
                <a:cs typeface="+mn-cs"/>
              </a:rPr>
              <a:t> </a:t>
            </a:r>
            <a:r>
              <a:rPr kumimoji="0" lang="es-ES" sz="900" b="0" i="0" u="none" strike="noStrike" kern="1200" cap="none" spc="0" normalizeH="0" baseline="0" noProof="0" dirty="0" err="1">
                <a:ln>
                  <a:noFill/>
                </a:ln>
                <a:solidFill>
                  <a:srgbClr val="7E7F7F"/>
                </a:solidFill>
                <a:effectLst/>
                <a:uLnTx/>
                <a:uFillTx/>
                <a:latin typeface="Raleway" pitchFamily="2" charset="0"/>
                <a:ea typeface="+mn-ea"/>
                <a:cs typeface="+mn-cs"/>
              </a:rPr>
              <a:t>from</a:t>
            </a:r>
            <a:r>
              <a:rPr kumimoji="0" lang="es-ES" sz="900" b="0" i="0" u="none" strike="noStrike" kern="1200" cap="none" spc="0" normalizeH="0" baseline="0" noProof="0" dirty="0">
                <a:ln>
                  <a:noFill/>
                </a:ln>
                <a:solidFill>
                  <a:srgbClr val="7E7F7F"/>
                </a:solidFill>
                <a:effectLst/>
                <a:uLnTx/>
                <a:uFillTx/>
                <a:latin typeface="Raleway" pitchFamily="2" charset="0"/>
                <a:ea typeface="+mn-ea"/>
                <a:cs typeface="+mn-cs"/>
              </a:rPr>
              <a:t> </a:t>
            </a:r>
            <a:r>
              <a:rPr kumimoji="0" lang="es-ES" sz="900" b="0" i="0" u="none" strike="noStrike" kern="1200" cap="none" spc="0" normalizeH="0" baseline="0" noProof="0" dirty="0" err="1">
                <a:ln>
                  <a:noFill/>
                </a:ln>
                <a:solidFill>
                  <a:srgbClr val="7E7F7F"/>
                </a:solidFill>
                <a:effectLst/>
                <a:uLnTx/>
                <a:uFillTx/>
                <a:latin typeface="Raleway" pitchFamily="2" charset="0"/>
                <a:ea typeface="+mn-ea"/>
                <a:cs typeface="+mn-cs"/>
              </a:rPr>
              <a:t>abroad</a:t>
            </a:r>
            <a:r>
              <a:rPr kumimoji="0" lang="es-ES" sz="900" b="0" i="0" u="none" strike="noStrike" kern="1200" cap="none" spc="0" normalizeH="0" baseline="0" noProof="0" dirty="0">
                <a:ln>
                  <a:noFill/>
                </a:ln>
                <a:solidFill>
                  <a:srgbClr val="7E7F7F"/>
                </a:solidFill>
                <a:effectLst/>
                <a:uLnTx/>
                <a:uFillTx/>
                <a:latin typeface="Raleway" pitchFamily="2" charset="0"/>
                <a:ea typeface="+mn-ea"/>
                <a:cs typeface="+mn-cs"/>
              </a:rPr>
              <a:t>, </a:t>
            </a:r>
            <a:r>
              <a:rPr kumimoji="0" lang="es-ES" sz="900" b="0" i="0" u="none" strike="noStrike" kern="1200" cap="none" spc="0" normalizeH="0" baseline="0" noProof="0" dirty="0" err="1">
                <a:ln>
                  <a:noFill/>
                </a:ln>
                <a:solidFill>
                  <a:srgbClr val="7E7F7F"/>
                </a:solidFill>
                <a:effectLst/>
                <a:uLnTx/>
                <a:uFillTx/>
                <a:latin typeface="Raleway" pitchFamily="2" charset="0"/>
                <a:ea typeface="+mn-ea"/>
                <a:cs typeface="+mn-cs"/>
              </a:rPr>
              <a:t>according</a:t>
            </a:r>
            <a:r>
              <a:rPr kumimoji="0" lang="es-ES" sz="900" b="0" i="0" u="none" strike="noStrike" kern="1200" cap="none" spc="0" normalizeH="0" baseline="0" noProof="0" dirty="0">
                <a:ln>
                  <a:noFill/>
                </a:ln>
                <a:solidFill>
                  <a:srgbClr val="7E7F7F"/>
                </a:solidFill>
                <a:effectLst/>
                <a:uLnTx/>
                <a:uFillTx/>
                <a:latin typeface="Raleway" pitchFamily="2" charset="0"/>
                <a:ea typeface="+mn-ea"/>
                <a:cs typeface="+mn-cs"/>
              </a:rPr>
              <a:t> </a:t>
            </a:r>
            <a:r>
              <a:rPr kumimoji="0" lang="es-ES" sz="900" b="0" i="0" u="none" strike="noStrike" kern="1200" cap="none" spc="0" normalizeH="0" baseline="0" noProof="0" dirty="0" err="1">
                <a:ln>
                  <a:noFill/>
                </a:ln>
                <a:solidFill>
                  <a:srgbClr val="7E7F7F"/>
                </a:solidFill>
                <a:effectLst/>
                <a:uLnTx/>
                <a:uFillTx/>
                <a:latin typeface="Raleway" pitchFamily="2" charset="0"/>
                <a:ea typeface="+mn-ea"/>
                <a:cs typeface="+mn-cs"/>
              </a:rPr>
              <a:t>to</a:t>
            </a:r>
            <a:r>
              <a:rPr kumimoji="0" lang="es-ES" sz="900" b="0" i="0" u="none" strike="noStrike" kern="1200" cap="none" spc="0" normalizeH="0" baseline="0" noProof="0" dirty="0">
                <a:ln>
                  <a:noFill/>
                </a:ln>
                <a:solidFill>
                  <a:srgbClr val="7E7F7F"/>
                </a:solidFill>
                <a:effectLst/>
                <a:uLnTx/>
                <a:uFillTx/>
                <a:latin typeface="Raleway" pitchFamily="2" charset="0"/>
                <a:ea typeface="+mn-ea"/>
                <a:cs typeface="+mn-cs"/>
              </a:rPr>
              <a:t> </a:t>
            </a:r>
            <a:r>
              <a:rPr kumimoji="0" lang="es-ES" sz="900" b="0" i="0" u="none" strike="noStrike" kern="1200" cap="none" spc="0" normalizeH="0" baseline="0" noProof="0" dirty="0" err="1">
                <a:ln>
                  <a:noFill/>
                </a:ln>
                <a:solidFill>
                  <a:srgbClr val="7E7F7F"/>
                </a:solidFill>
                <a:effectLst/>
                <a:uLnTx/>
                <a:uFillTx/>
                <a:latin typeface="Raleway" pitchFamily="2" charset="0"/>
                <a:ea typeface="+mn-ea"/>
                <a:cs typeface="+mn-cs"/>
              </a:rPr>
              <a:t>article</a:t>
            </a:r>
            <a:r>
              <a:rPr kumimoji="0" lang="es-ES" sz="900" b="0" i="0" u="none" strike="noStrike" kern="1200" cap="none" spc="0" normalizeH="0" baseline="0" noProof="0" dirty="0">
                <a:ln>
                  <a:noFill/>
                </a:ln>
                <a:solidFill>
                  <a:srgbClr val="7E7F7F"/>
                </a:solidFill>
                <a:effectLst/>
                <a:uLnTx/>
                <a:uFillTx/>
                <a:latin typeface="Raleway" pitchFamily="2" charset="0"/>
                <a:ea typeface="+mn-ea"/>
                <a:cs typeface="+mn-cs"/>
              </a:rPr>
              <a:t> 305 </a:t>
            </a:r>
            <a:r>
              <a:rPr kumimoji="0" lang="es-ES" sz="900" b="0" i="0" u="none" strike="noStrike" kern="1200" cap="none" spc="0" normalizeH="0" baseline="0" noProof="0" dirty="0" err="1">
                <a:ln>
                  <a:noFill/>
                </a:ln>
                <a:solidFill>
                  <a:srgbClr val="7E7F7F"/>
                </a:solidFill>
                <a:effectLst/>
                <a:uLnTx/>
                <a:uFillTx/>
                <a:latin typeface="Raleway" pitchFamily="2" charset="0"/>
                <a:ea typeface="+mn-ea"/>
                <a:cs typeface="+mn-cs"/>
              </a:rPr>
              <a:t>of</a:t>
            </a:r>
            <a:r>
              <a:rPr kumimoji="0" lang="es-ES" sz="900" b="0" i="0" u="none" strike="noStrike" kern="1200" cap="none" spc="0" normalizeH="0" baseline="0" noProof="0" dirty="0">
                <a:ln>
                  <a:noFill/>
                </a:ln>
                <a:solidFill>
                  <a:srgbClr val="7E7F7F"/>
                </a:solidFill>
                <a:effectLst/>
                <a:uLnTx/>
                <a:uFillTx/>
                <a:latin typeface="Raleway" pitchFamily="2" charset="0"/>
                <a:ea typeface="+mn-ea"/>
                <a:cs typeface="+mn-cs"/>
              </a:rPr>
              <a:t> </a:t>
            </a:r>
            <a:r>
              <a:rPr kumimoji="0" lang="es-ES" sz="900" b="0" i="0" u="none" strike="noStrike" kern="1200" cap="none" spc="0" normalizeH="0" baseline="0" noProof="0" dirty="0" err="1">
                <a:ln>
                  <a:noFill/>
                </a:ln>
                <a:solidFill>
                  <a:srgbClr val="7E7F7F"/>
                </a:solidFill>
                <a:effectLst/>
                <a:uLnTx/>
                <a:uFillTx/>
                <a:latin typeface="Raleway" pitchFamily="2" charset="0"/>
                <a:ea typeface="+mn-ea"/>
                <a:cs typeface="+mn-cs"/>
              </a:rPr>
              <a:t>the</a:t>
            </a:r>
            <a:r>
              <a:rPr kumimoji="0" lang="es-ES" sz="900" b="0" i="0" u="none" strike="noStrike" kern="1200" cap="none" spc="0" normalizeH="0" baseline="0" noProof="0" dirty="0">
                <a:ln>
                  <a:noFill/>
                </a:ln>
                <a:solidFill>
                  <a:srgbClr val="7E7F7F"/>
                </a:solidFill>
                <a:effectLst/>
                <a:uLnTx/>
                <a:uFillTx/>
                <a:latin typeface="Raleway" pitchFamily="2" charset="0"/>
                <a:ea typeface="+mn-ea"/>
                <a:cs typeface="+mn-cs"/>
              </a:rPr>
              <a:t> </a:t>
            </a:r>
            <a:r>
              <a:rPr kumimoji="0" lang="es-ES" sz="900" b="0" i="0" u="none" strike="noStrike" kern="1200" cap="none" spc="0" normalizeH="0" baseline="0" noProof="0" dirty="0" err="1">
                <a:ln>
                  <a:noFill/>
                </a:ln>
                <a:solidFill>
                  <a:srgbClr val="7E7F7F"/>
                </a:solidFill>
                <a:effectLst/>
                <a:uLnTx/>
                <a:uFillTx/>
                <a:latin typeface="Raleway" pitchFamily="2" charset="0"/>
                <a:ea typeface="+mn-ea"/>
                <a:cs typeface="+mn-cs"/>
              </a:rPr>
              <a:t>tax</a:t>
            </a:r>
            <a:r>
              <a:rPr kumimoji="0" lang="es-ES" sz="900" b="0" i="0" u="none" strike="noStrike" kern="1200" cap="none" spc="0" normalizeH="0" baseline="0" noProof="0" dirty="0">
                <a:ln>
                  <a:noFill/>
                </a:ln>
                <a:solidFill>
                  <a:srgbClr val="7E7F7F"/>
                </a:solidFill>
                <a:effectLst/>
                <a:uLnTx/>
                <a:uFillTx/>
                <a:latin typeface="Raleway" pitchFamily="2" charset="0"/>
                <a:ea typeface="+mn-ea"/>
                <a:cs typeface="+mn-cs"/>
              </a:rPr>
              <a:t> </a:t>
            </a:r>
            <a:r>
              <a:rPr kumimoji="0" lang="es-ES" sz="900" b="0" i="0" u="none" strike="noStrike" kern="1200" cap="none" spc="0" normalizeH="0" baseline="0" noProof="0" dirty="0" err="1">
                <a:ln>
                  <a:noFill/>
                </a:ln>
                <a:solidFill>
                  <a:srgbClr val="7E7F7F"/>
                </a:solidFill>
                <a:effectLst/>
                <a:uLnTx/>
                <a:uFillTx/>
                <a:latin typeface="Raleway" pitchFamily="2" charset="0"/>
                <a:ea typeface="+mn-ea"/>
                <a:cs typeface="+mn-cs"/>
              </a:rPr>
              <a:t>code</a:t>
            </a:r>
            <a:r>
              <a:rPr kumimoji="0" lang="es-ES" sz="900" b="0" i="0" u="none" strike="noStrike" kern="1200" cap="none" spc="0" normalizeH="0" baseline="0" noProof="0" dirty="0">
                <a:ln>
                  <a:noFill/>
                </a:ln>
                <a:solidFill>
                  <a:srgbClr val="7E7F7F"/>
                </a:solidFill>
                <a:effectLst/>
                <a:uLnTx/>
                <a:uFillTx/>
                <a:latin typeface="Raleway" pitchFamily="2" charset="0"/>
                <a:ea typeface="+mn-ea"/>
                <a:cs typeface="+mn-cs"/>
              </a:rPr>
              <a:t>; </a:t>
            </a:r>
          </a:p>
          <a:p>
            <a:pPr marL="0" marR="0" lvl="0" indent="0" algn="just" defTabSz="914400" rtl="0" eaLnBrk="1" fontAlgn="auto" latinLnBrk="0" hangingPunct="1">
              <a:lnSpc>
                <a:spcPct val="170000"/>
              </a:lnSpc>
              <a:spcBef>
                <a:spcPts val="600"/>
              </a:spcBef>
              <a:spcAft>
                <a:spcPts val="0"/>
              </a:spcAft>
              <a:buClrTx/>
              <a:buSzTx/>
              <a:buFont typeface="Arial" panose="020B0604020202020204" pitchFamily="34" charset="0"/>
              <a:buNone/>
              <a:tabLst/>
              <a:defRPr/>
            </a:pPr>
            <a:r>
              <a:rPr kumimoji="0" lang="es-ES" sz="900" b="0" i="0" u="none" strike="noStrike" kern="1200" cap="none" spc="0" normalizeH="0" baseline="0" noProof="0" dirty="0">
                <a:ln>
                  <a:noFill/>
                </a:ln>
                <a:solidFill>
                  <a:srgbClr val="7E7F7F"/>
                </a:solidFill>
                <a:effectLst/>
                <a:uLnTx/>
                <a:uFillTx/>
                <a:latin typeface="Raleway" pitchFamily="2" charset="0"/>
                <a:ea typeface="+mn-ea"/>
                <a:cs typeface="+mn-cs"/>
              </a:rPr>
              <a:t>Artículo 305.- (Modificado por la Ley 253-2012, de fecha 09 de noviembre del 2012). Pagos al Exterior en General. Salvo que se disponga un tratamiento distinto para una determinada categoría de renta, quienes paguen o acrediten en cuenta rentas gravadas de fuente dominicana a personas físicas, jurídicas o entidades no residentes o no domiciliadas en el país, deberán retener e ingresar a la Administración, con carácter de pago único y definitivo del impuesto, la misma tasa establecida en el artículo 297 del presente Código Tributario. Las rentas brutas pagadas o acreditadas en cuenta se entienden, sin admitir prueba en contrario, como renta neta sujeta a retención excepto cuando esta misma ley establece presunciones referidas a la renta neta obtenida, en cuyo caso la base imponible para el cálculo de la retención será la renta presunta.</a:t>
            </a:r>
          </a:p>
        </p:txBody>
      </p:sp>
    </p:spTree>
    <p:extLst>
      <p:ext uri="{BB962C8B-B14F-4D97-AF65-F5344CB8AC3E}">
        <p14:creationId xmlns:p14="http://schemas.microsoft.com/office/powerpoint/2010/main" val="36048957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ACFB259-41B8-B547-8555-3B46AD37704D}"/>
              </a:ext>
            </a:extLst>
          </p:cNvPr>
          <p:cNvSpPr/>
          <p:nvPr/>
        </p:nvSpPr>
        <p:spPr>
          <a:xfrm>
            <a:off x="0" y="0"/>
            <a:ext cx="12192000" cy="6858000"/>
          </a:xfrm>
          <a:prstGeom prst="rect">
            <a:avLst/>
          </a:prstGeom>
          <a:solidFill>
            <a:srgbClr val="1835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FFFFFF"/>
              </a:solidFill>
              <a:effectLst/>
              <a:uLnTx/>
              <a:uFillTx/>
              <a:latin typeface="Raleway SemiBold" pitchFamily="2" charset="-128"/>
              <a:ea typeface="+mn-ea"/>
              <a:cs typeface="+mn-cs"/>
            </a:endParaRPr>
          </a:p>
        </p:txBody>
      </p:sp>
      <p:pic>
        <p:nvPicPr>
          <p:cNvPr id="5" name="Picture 4">
            <a:extLst>
              <a:ext uri="{FF2B5EF4-FFF2-40B4-BE49-F238E27FC236}">
                <a16:creationId xmlns:a16="http://schemas.microsoft.com/office/drawing/2014/main" id="{1693E202-BBB1-AA4D-9286-EFE324E7F13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592710" y="2613670"/>
            <a:ext cx="5684661" cy="1630660"/>
          </a:xfrm>
          <a:prstGeom prst="rect">
            <a:avLst/>
          </a:prstGeom>
        </p:spPr>
      </p:pic>
      <p:sp>
        <p:nvSpPr>
          <p:cNvPr id="10" name="TextBox 9">
            <a:extLst>
              <a:ext uri="{FF2B5EF4-FFF2-40B4-BE49-F238E27FC236}">
                <a16:creationId xmlns:a16="http://schemas.microsoft.com/office/drawing/2014/main" id="{7B2022C7-1555-9342-A277-F360B25C5A73}"/>
              </a:ext>
            </a:extLst>
          </p:cNvPr>
          <p:cNvSpPr txBox="1"/>
          <p:nvPr/>
        </p:nvSpPr>
        <p:spPr>
          <a:xfrm>
            <a:off x="846667" y="2625414"/>
            <a:ext cx="5746043"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srgbClr val="E7E6E6"/>
                </a:solidFill>
                <a:latin typeface="Raleway SemiBold" pitchFamily="2" charset="-128"/>
              </a:rPr>
              <a:t>T</a:t>
            </a:r>
            <a:r>
              <a:rPr kumimoji="0" lang="en-US" sz="4000" b="0" i="0" u="none" strike="noStrike" kern="1200" cap="none" spc="0" normalizeH="0" baseline="0" noProof="0" dirty="0">
                <a:ln>
                  <a:noFill/>
                </a:ln>
                <a:solidFill>
                  <a:srgbClr val="E7E6E6"/>
                </a:solidFill>
                <a:effectLst/>
                <a:uLnTx/>
                <a:uFillTx/>
                <a:latin typeface="Raleway SemiBold" pitchFamily="2" charset="-128"/>
                <a:ea typeface="+mn-ea"/>
                <a:cs typeface="+mn-cs"/>
              </a:rPr>
              <a:t>hanks for your attention!</a:t>
            </a:r>
          </a:p>
        </p:txBody>
      </p:sp>
    </p:spTree>
    <p:extLst>
      <p:ext uri="{BB962C8B-B14F-4D97-AF65-F5344CB8AC3E}">
        <p14:creationId xmlns:p14="http://schemas.microsoft.com/office/powerpoint/2010/main" val="7654614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ACFB259-41B8-B547-8555-3B46AD37704D}"/>
              </a:ext>
            </a:extLst>
          </p:cNvPr>
          <p:cNvSpPr/>
          <p:nvPr/>
        </p:nvSpPr>
        <p:spPr>
          <a:xfrm>
            <a:off x="0" y="0"/>
            <a:ext cx="12192000" cy="6858000"/>
          </a:xfrm>
          <a:prstGeom prst="rect">
            <a:avLst/>
          </a:prstGeom>
          <a:solidFill>
            <a:srgbClr val="1835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FFFFFF"/>
              </a:solidFill>
              <a:effectLst/>
              <a:uLnTx/>
              <a:uFillTx/>
              <a:latin typeface="Raleway SemiBold" pitchFamily="2" charset="-128"/>
              <a:ea typeface="+mn-ea"/>
              <a:cs typeface="+mn-cs"/>
            </a:endParaRPr>
          </a:p>
        </p:txBody>
      </p:sp>
      <p:pic>
        <p:nvPicPr>
          <p:cNvPr id="5" name="Picture 4">
            <a:extLst>
              <a:ext uri="{FF2B5EF4-FFF2-40B4-BE49-F238E27FC236}">
                <a16:creationId xmlns:a16="http://schemas.microsoft.com/office/drawing/2014/main" id="{1693E202-BBB1-AA4D-9286-EFE324E7F13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592710" y="2613670"/>
            <a:ext cx="5684661" cy="1630660"/>
          </a:xfrm>
          <a:prstGeom prst="rect">
            <a:avLst/>
          </a:prstGeom>
        </p:spPr>
      </p:pic>
      <p:sp>
        <p:nvSpPr>
          <p:cNvPr id="10" name="TextBox 9">
            <a:extLst>
              <a:ext uri="{FF2B5EF4-FFF2-40B4-BE49-F238E27FC236}">
                <a16:creationId xmlns:a16="http://schemas.microsoft.com/office/drawing/2014/main" id="{7B2022C7-1555-9342-A277-F360B25C5A73}"/>
              </a:ext>
            </a:extLst>
          </p:cNvPr>
          <p:cNvSpPr txBox="1"/>
          <p:nvPr/>
        </p:nvSpPr>
        <p:spPr>
          <a:xfrm>
            <a:off x="622752" y="703318"/>
            <a:ext cx="5473248" cy="5682197"/>
          </a:xfrm>
          <a:prstGeom prst="rect">
            <a:avLst/>
          </a:prstGeom>
          <a:noFill/>
        </p:spPr>
        <p:txBody>
          <a:bodyPr wrap="square" rtlCol="0">
            <a:spAutoFit/>
          </a:bodyPr>
          <a:lstStyle/>
          <a:p>
            <a:pPr lvl="0" algn="just">
              <a:lnSpc>
                <a:spcPct val="150000"/>
              </a:lnSpc>
            </a:pPr>
            <a:r>
              <a:rPr lang="es-DO" sz="1000" b="1">
                <a:solidFill>
                  <a:srgbClr val="E7E6E6"/>
                </a:solidFill>
                <a:latin typeface="Raleway" pitchFamily="2" charset="0"/>
              </a:rPr>
              <a:t>BIBLIOGRAPHY</a:t>
            </a:r>
            <a:endParaRPr lang="es-DO" sz="1000" b="1" dirty="0">
              <a:solidFill>
                <a:srgbClr val="E7E6E6"/>
              </a:solidFill>
              <a:latin typeface="Raleway" pitchFamily="2" charset="0"/>
            </a:endParaRPr>
          </a:p>
          <a:p>
            <a:pPr marL="0" marR="0" lvl="0" indent="0" algn="just" defTabSz="914400" rtl="0" eaLnBrk="1" fontAlgn="auto" latinLnBrk="0" hangingPunct="1">
              <a:lnSpc>
                <a:spcPct val="150000"/>
              </a:lnSpc>
              <a:spcBef>
                <a:spcPts val="600"/>
              </a:spcBef>
              <a:spcAft>
                <a:spcPts val="0"/>
              </a:spcAft>
              <a:buClrTx/>
              <a:buSzTx/>
              <a:buFontTx/>
              <a:buNone/>
              <a:tabLst/>
              <a:defRPr/>
            </a:pPr>
            <a:r>
              <a:rPr kumimoji="0" lang="es-ES" sz="1000" b="0" strike="noStrike" kern="1200" cap="none" spc="0" normalizeH="0" baseline="0" noProof="0" dirty="0">
                <a:ln>
                  <a:noFill/>
                </a:ln>
                <a:solidFill>
                  <a:schemeClr val="bg1"/>
                </a:solidFill>
                <a:effectLst/>
                <a:uLnTx/>
                <a:uFillTx/>
                <a:latin typeface="Raleway" pitchFamily="2" charset="0"/>
              </a:rPr>
              <a:t>CORRAL, L. (2020). Las Zonas Francas en República Dominicana: oportunidad de inversión para recuperar la producción y beneficios. 2021, de </a:t>
            </a:r>
            <a:r>
              <a:rPr kumimoji="0" lang="es-ES" sz="1000" b="0" strike="noStrike" kern="1200" cap="none" spc="0" normalizeH="0" baseline="0" noProof="0" dirty="0" err="1">
                <a:ln>
                  <a:noFill/>
                </a:ln>
                <a:solidFill>
                  <a:schemeClr val="bg1"/>
                </a:solidFill>
                <a:effectLst/>
                <a:uLnTx/>
                <a:uFillTx/>
                <a:latin typeface="Raleway" pitchFamily="2" charset="0"/>
              </a:rPr>
              <a:t>LinkedIN</a:t>
            </a:r>
            <a:r>
              <a:rPr kumimoji="0" lang="es-ES" sz="1000" b="0" strike="noStrike" kern="1200" cap="none" spc="0" normalizeH="0" baseline="0" noProof="0" dirty="0">
                <a:ln>
                  <a:noFill/>
                </a:ln>
                <a:solidFill>
                  <a:schemeClr val="bg1"/>
                </a:solidFill>
                <a:effectLst/>
                <a:uLnTx/>
                <a:uFillTx/>
                <a:latin typeface="Raleway" pitchFamily="2" charset="0"/>
              </a:rPr>
              <a:t> Sitio web: </a:t>
            </a:r>
            <a:r>
              <a:rPr kumimoji="0" lang="es-ES" sz="1000" b="0" strike="noStrike" kern="1200" cap="none" spc="0" normalizeH="0" baseline="0" noProof="0" dirty="0">
                <a:ln>
                  <a:noFill/>
                </a:ln>
                <a:solidFill>
                  <a:schemeClr val="bg1"/>
                </a:solidFill>
                <a:effectLst/>
                <a:uLnTx/>
                <a:uFillTx/>
                <a:latin typeface="Raleway" pitchFamily="2" charset="0"/>
                <a:hlinkClick r:id="rId3">
                  <a:extLst>
                    <a:ext uri="{A12FA001-AC4F-418D-AE19-62706E023703}">
                      <ahyp:hlinkClr xmlns:ahyp="http://schemas.microsoft.com/office/drawing/2018/hyperlinkcolor" val="tx"/>
                    </a:ext>
                  </a:extLst>
                </a:hlinkClick>
              </a:rPr>
              <a:t>https://es.linkedin.com/pulse/las-zonas-francas-en-rep%C3%BAblica-dominicana-oportunidad-leandro-corral</a:t>
            </a:r>
            <a:endParaRPr kumimoji="0" lang="es-ES" sz="1000" b="0" strike="noStrike" kern="1200" cap="none" spc="0" normalizeH="0" baseline="0" noProof="0" dirty="0">
              <a:ln>
                <a:noFill/>
              </a:ln>
              <a:solidFill>
                <a:schemeClr val="bg1"/>
              </a:solidFill>
              <a:effectLst/>
              <a:uLnTx/>
              <a:uFillTx/>
              <a:latin typeface="Raleway" pitchFamily="2" charset="0"/>
            </a:endParaRPr>
          </a:p>
          <a:p>
            <a:pPr algn="just">
              <a:lnSpc>
                <a:spcPct val="150000"/>
              </a:lnSpc>
              <a:spcBef>
                <a:spcPts val="600"/>
              </a:spcBef>
              <a:defRPr/>
            </a:pPr>
            <a:r>
              <a:rPr kumimoji="0" lang="en-US" sz="1000" b="0" strike="noStrike" kern="1200" cap="none" spc="0" normalizeH="0" baseline="0" noProof="0" dirty="0">
                <a:ln>
                  <a:noFill/>
                </a:ln>
                <a:solidFill>
                  <a:schemeClr val="bg1"/>
                </a:solidFill>
                <a:effectLst/>
                <a:uLnTx/>
                <a:uFillTx/>
                <a:latin typeface="Raleway" pitchFamily="2" charset="0"/>
              </a:rPr>
              <a:t>MINISTERIO DE AGRICULTURA DE LA REP</a:t>
            </a:r>
            <a:r>
              <a:rPr kumimoji="0" lang="es-DO" sz="1000" b="0" strike="noStrike" kern="1200" cap="none" spc="0" normalizeH="0" baseline="0" noProof="0" dirty="0">
                <a:ln>
                  <a:noFill/>
                </a:ln>
                <a:solidFill>
                  <a:schemeClr val="bg1"/>
                </a:solidFill>
                <a:effectLst/>
                <a:uLnTx/>
                <a:uFillTx/>
                <a:latin typeface="Raleway" pitchFamily="2" charset="0"/>
              </a:rPr>
              <a:t>ÚBLICA DOMINICANA (2021). Departamento importación exportación productos, </a:t>
            </a:r>
            <a:r>
              <a:rPr kumimoji="0" lang="en-US" sz="1000" b="0" strike="noStrike" kern="1200" cap="none" spc="0" normalizeH="0" baseline="0" noProof="0" dirty="0">
                <a:ln>
                  <a:noFill/>
                </a:ln>
                <a:solidFill>
                  <a:schemeClr val="bg1"/>
                </a:solidFill>
                <a:effectLst/>
                <a:uLnTx/>
                <a:uFillTx/>
                <a:latin typeface="Raleway" pitchFamily="2" charset="0"/>
              </a:rPr>
              <a:t>Sitio web: http://agricultura.gob.do/servicios/informacion-sobre-procedimientos-para-la-importacion-de-productos-y-sub-productos-de-origen-vegetal/</a:t>
            </a:r>
            <a:endParaRPr kumimoji="0" lang="es-ES" sz="1000" b="0" strike="noStrike" kern="1200" cap="none" spc="0" normalizeH="0" baseline="0" noProof="0" dirty="0">
              <a:ln>
                <a:noFill/>
              </a:ln>
              <a:solidFill>
                <a:schemeClr val="bg1"/>
              </a:solidFill>
              <a:effectLst/>
              <a:uLnTx/>
              <a:uFillTx/>
              <a:latin typeface="Raleway" pitchFamily="2" charset="0"/>
            </a:endParaRPr>
          </a:p>
          <a:p>
            <a:pPr marL="0" marR="0" lvl="0" indent="0" algn="just" defTabSz="914400" rtl="0" eaLnBrk="1" fontAlgn="auto" latinLnBrk="0" hangingPunct="1">
              <a:lnSpc>
                <a:spcPct val="150000"/>
              </a:lnSpc>
              <a:spcBef>
                <a:spcPts val="600"/>
              </a:spcBef>
              <a:spcAft>
                <a:spcPts val="0"/>
              </a:spcAft>
              <a:buClrTx/>
              <a:buSzTx/>
              <a:buFontTx/>
              <a:buNone/>
              <a:tabLst/>
              <a:defRPr/>
            </a:pPr>
            <a:r>
              <a:rPr kumimoji="0" lang="es-ES" sz="1000" b="0" strike="noStrike" kern="1200" cap="none" spc="0" normalizeH="0" baseline="0" noProof="0" dirty="0">
                <a:ln>
                  <a:noFill/>
                </a:ln>
                <a:solidFill>
                  <a:schemeClr val="bg1"/>
                </a:solidFill>
                <a:effectLst/>
                <a:uLnTx/>
                <a:uFillTx/>
                <a:latin typeface="Raleway" pitchFamily="2" charset="0"/>
              </a:rPr>
              <a:t>MINISTERIO DE INDUSTRIA Y COMERCIO REPÚBLICA DOMINICANA. (2021). Guía para exportar. 2021, de MIC Sitio web: </a:t>
            </a:r>
            <a:r>
              <a:rPr kumimoji="0" lang="es-ES" sz="1000" b="0" strike="noStrike" kern="1200" cap="none" spc="0" normalizeH="0" baseline="0" noProof="0" dirty="0">
                <a:ln>
                  <a:noFill/>
                </a:ln>
                <a:solidFill>
                  <a:schemeClr val="bg1"/>
                </a:solidFill>
                <a:effectLst/>
                <a:uLnTx/>
                <a:uFillTx/>
                <a:latin typeface="Raleway" pitchFamily="2" charset="0"/>
                <a:hlinkClick r:id="rId4">
                  <a:extLst>
                    <a:ext uri="{A12FA001-AC4F-418D-AE19-62706E023703}">
                      <ahyp:hlinkClr xmlns:ahyp="http://schemas.microsoft.com/office/drawing/2018/hyperlinkcolor" val="tx"/>
                    </a:ext>
                  </a:extLst>
                </a:hlinkClick>
              </a:rPr>
              <a:t>https://micm.gob.do/images/pdf/doc/Guia-para-Exportar.pdf</a:t>
            </a:r>
            <a:endParaRPr kumimoji="0" lang="es-ES" sz="1000" b="0" strike="noStrike" kern="1200" cap="none" spc="0" normalizeH="0" baseline="0" noProof="0" dirty="0">
              <a:ln>
                <a:noFill/>
              </a:ln>
              <a:solidFill>
                <a:schemeClr val="bg1"/>
              </a:solidFill>
              <a:effectLst/>
              <a:uLnTx/>
              <a:uFillTx/>
              <a:latin typeface="Raleway" pitchFamily="2" charset="0"/>
            </a:endParaRPr>
          </a:p>
          <a:p>
            <a:pPr marL="0" marR="0" lvl="0" indent="0" algn="just" defTabSz="914400" rtl="0" eaLnBrk="1" fontAlgn="auto" latinLnBrk="0" hangingPunct="1">
              <a:lnSpc>
                <a:spcPct val="150000"/>
              </a:lnSpc>
              <a:spcBef>
                <a:spcPts val="600"/>
              </a:spcBef>
              <a:spcAft>
                <a:spcPts val="0"/>
              </a:spcAft>
              <a:buClrTx/>
              <a:buSzTx/>
              <a:buFontTx/>
              <a:buNone/>
              <a:tabLst/>
              <a:defRPr/>
            </a:pPr>
            <a:r>
              <a:rPr kumimoji="0" lang="es-ES" sz="1000" b="0" strike="noStrike" kern="1200" cap="none" spc="0" normalizeH="0" baseline="0" noProof="0" dirty="0">
                <a:ln>
                  <a:noFill/>
                </a:ln>
                <a:solidFill>
                  <a:schemeClr val="bg1"/>
                </a:solidFill>
                <a:effectLst/>
                <a:uLnTx/>
                <a:uFillTx/>
                <a:latin typeface="Raleway" pitchFamily="2" charset="0"/>
              </a:rPr>
              <a:t>MINISTERIO DE SALUD PÚBLICA DE LA REPÚBLICA DOMINICANA. (2021). Certificación Registro Sanitario. 2021, de Salud Pública Sitio web: https://www.msp.gob.do/web/?page_id=6256</a:t>
            </a:r>
          </a:p>
          <a:p>
            <a:pPr marL="0" marR="0" lvl="0" indent="0" algn="just" defTabSz="914400" rtl="0" eaLnBrk="1" fontAlgn="auto" latinLnBrk="0" hangingPunct="1">
              <a:lnSpc>
                <a:spcPct val="150000"/>
              </a:lnSpc>
              <a:spcBef>
                <a:spcPts val="600"/>
              </a:spcBef>
              <a:spcAft>
                <a:spcPts val="0"/>
              </a:spcAft>
              <a:buClrTx/>
              <a:buSzTx/>
              <a:buFontTx/>
              <a:buNone/>
              <a:tabLst/>
              <a:defRPr/>
            </a:pPr>
            <a:r>
              <a:rPr kumimoji="0" lang="es-ES" sz="1000" b="0" strike="noStrike" kern="1200" cap="none" spc="0" normalizeH="0" baseline="0" noProof="0" dirty="0">
                <a:ln>
                  <a:noFill/>
                </a:ln>
                <a:solidFill>
                  <a:schemeClr val="bg1"/>
                </a:solidFill>
                <a:effectLst/>
                <a:uLnTx/>
                <a:uFillTx/>
                <a:latin typeface="Raleway" pitchFamily="2" charset="0"/>
              </a:rPr>
              <a:t>NOVA, A. (2019). ERC aporta 1,650 empleos a República Dominicana con sus </a:t>
            </a:r>
            <a:r>
              <a:rPr kumimoji="0" lang="es-ES" sz="1000" b="0" strike="noStrike" kern="1200" cap="none" spc="0" normalizeH="0" baseline="0" noProof="0" dirty="0" err="1">
                <a:ln>
                  <a:noFill/>
                </a:ln>
                <a:solidFill>
                  <a:schemeClr val="bg1"/>
                </a:solidFill>
                <a:effectLst/>
                <a:uLnTx/>
                <a:uFillTx/>
                <a:latin typeface="Raleway" pitchFamily="2" charset="0"/>
              </a:rPr>
              <a:t>call</a:t>
            </a:r>
            <a:r>
              <a:rPr kumimoji="0" lang="es-ES" sz="1000" b="0" strike="noStrike" kern="1200" cap="none" spc="0" normalizeH="0" baseline="0" noProof="0" dirty="0">
                <a:ln>
                  <a:noFill/>
                </a:ln>
                <a:solidFill>
                  <a:schemeClr val="bg1"/>
                </a:solidFill>
                <a:effectLst/>
                <a:uLnTx/>
                <a:uFillTx/>
                <a:latin typeface="Raleway" pitchFamily="2" charset="0"/>
              </a:rPr>
              <a:t> centers. 2021, de El Dinero Sitio web: </a:t>
            </a:r>
            <a:r>
              <a:rPr kumimoji="0" lang="es-ES" sz="1000" b="0" strike="noStrike" kern="1200" cap="none" spc="0" normalizeH="0" baseline="0" noProof="0" dirty="0">
                <a:ln>
                  <a:noFill/>
                </a:ln>
                <a:solidFill>
                  <a:schemeClr val="bg1"/>
                </a:solidFill>
                <a:effectLst/>
                <a:uLnTx/>
                <a:uFillTx/>
                <a:latin typeface="Raleway" pitchFamily="2" charset="0"/>
                <a:hlinkClick r:id="rId5">
                  <a:extLst>
                    <a:ext uri="{A12FA001-AC4F-418D-AE19-62706E023703}">
                      <ahyp:hlinkClr xmlns:ahyp="http://schemas.microsoft.com/office/drawing/2018/hyperlinkcolor" val="tx"/>
                    </a:ext>
                  </a:extLst>
                </a:hlinkClick>
              </a:rPr>
              <a:t>https://eldinero.com.do/85225/erc-aporta-1650-empleos-a-republica-dominicana-con-sus-call-centers/</a:t>
            </a:r>
            <a:endParaRPr kumimoji="0" lang="es-ES" sz="1000" b="0" strike="noStrike" kern="1200" cap="none" spc="0" normalizeH="0" baseline="0" noProof="0" dirty="0">
              <a:ln>
                <a:noFill/>
              </a:ln>
              <a:solidFill>
                <a:schemeClr val="bg1"/>
              </a:solidFill>
              <a:effectLst/>
              <a:uLnTx/>
              <a:uFillTx/>
              <a:latin typeface="Raleway" pitchFamily="2" charset="0"/>
            </a:endParaRPr>
          </a:p>
          <a:p>
            <a:pPr algn="just">
              <a:lnSpc>
                <a:spcPct val="150000"/>
              </a:lnSpc>
              <a:spcBef>
                <a:spcPts val="600"/>
              </a:spcBef>
              <a:defRPr/>
            </a:pPr>
            <a:r>
              <a:rPr kumimoji="0" lang="en-US" sz="1000" b="0" strike="noStrike" kern="1200" cap="none" spc="0" normalizeH="0" baseline="0" noProof="0" dirty="0">
                <a:ln>
                  <a:noFill/>
                </a:ln>
                <a:solidFill>
                  <a:schemeClr val="bg1"/>
                </a:solidFill>
                <a:effectLst/>
                <a:uLnTx/>
                <a:uFillTx/>
                <a:latin typeface="Raleway" pitchFamily="2" charset="0"/>
              </a:rPr>
              <a:t>REPÚBLICA DOMINICANA. </a:t>
            </a:r>
            <a:r>
              <a:rPr kumimoji="0" lang="en-US" sz="1000" b="0" strike="noStrike" kern="1200" cap="none" spc="0" normalizeH="0" baseline="0" noProof="0" dirty="0" err="1">
                <a:ln>
                  <a:noFill/>
                </a:ln>
                <a:solidFill>
                  <a:schemeClr val="bg1"/>
                </a:solidFill>
                <a:effectLst/>
                <a:uLnTx/>
                <a:uFillTx/>
                <a:latin typeface="Raleway" pitchFamily="2" charset="0"/>
              </a:rPr>
              <a:t>Exportación</a:t>
            </a:r>
            <a:r>
              <a:rPr kumimoji="0" lang="en-US" sz="1000" b="0" strike="noStrike" kern="1200" cap="none" spc="0" normalizeH="0" baseline="0" noProof="0" dirty="0">
                <a:ln>
                  <a:noFill/>
                </a:ln>
                <a:solidFill>
                  <a:schemeClr val="bg1"/>
                </a:solidFill>
                <a:effectLst/>
                <a:uLnTx/>
                <a:uFillTx/>
                <a:latin typeface="Raleway" pitchFamily="2" charset="0"/>
              </a:rPr>
              <a:t> de </a:t>
            </a:r>
            <a:r>
              <a:rPr kumimoji="0" lang="en-US" sz="1000" b="0" strike="noStrike" kern="1200" cap="none" spc="0" normalizeH="0" baseline="0" noProof="0" dirty="0" err="1">
                <a:ln>
                  <a:noFill/>
                </a:ln>
                <a:solidFill>
                  <a:schemeClr val="bg1"/>
                </a:solidFill>
                <a:effectLst/>
                <a:uLnTx/>
                <a:uFillTx/>
                <a:latin typeface="Raleway" pitchFamily="2" charset="0"/>
              </a:rPr>
              <a:t>alimento</a:t>
            </a:r>
            <a:r>
              <a:rPr kumimoji="0" lang="en-US" sz="1000" b="0" strike="noStrike" kern="1200" cap="none" spc="0" normalizeH="0" baseline="0" noProof="0" dirty="0">
                <a:ln>
                  <a:noFill/>
                </a:ln>
                <a:solidFill>
                  <a:schemeClr val="bg1"/>
                </a:solidFill>
                <a:effectLst/>
                <a:uLnTx/>
                <a:uFillTx/>
                <a:latin typeface="Raleway" pitchFamily="2" charset="0"/>
              </a:rPr>
              <a:t> animal y </a:t>
            </a:r>
            <a:r>
              <a:rPr kumimoji="0" lang="en-US" sz="1000" b="0" strike="noStrike" kern="1200" cap="none" spc="0" normalizeH="0" baseline="0" noProof="0" dirty="0" err="1">
                <a:ln>
                  <a:noFill/>
                </a:ln>
                <a:solidFill>
                  <a:schemeClr val="bg1"/>
                </a:solidFill>
                <a:effectLst/>
                <a:uLnTx/>
                <a:uFillTx/>
                <a:latin typeface="Raleway" pitchFamily="2" charset="0"/>
              </a:rPr>
              <a:t>comsumo</a:t>
            </a:r>
            <a:r>
              <a:rPr kumimoji="0" lang="en-US" sz="1000" b="0" strike="noStrike" kern="1200" cap="none" spc="0" normalizeH="0" baseline="0" noProof="0" dirty="0">
                <a:ln>
                  <a:noFill/>
                </a:ln>
                <a:solidFill>
                  <a:schemeClr val="bg1"/>
                </a:solidFill>
                <a:effectLst/>
                <a:uLnTx/>
                <a:uFillTx/>
                <a:latin typeface="Raleway" pitchFamily="2" charset="0"/>
              </a:rPr>
              <a:t> animal,</a:t>
            </a:r>
            <a:r>
              <a:rPr lang="en-US" sz="1000" dirty="0">
                <a:solidFill>
                  <a:schemeClr val="bg1"/>
                </a:solidFill>
                <a:latin typeface="Raleway" pitchFamily="2" charset="0"/>
              </a:rPr>
              <a:t> </a:t>
            </a:r>
            <a:r>
              <a:rPr kumimoji="0" lang="en-US" sz="1000" b="0" strike="noStrike" kern="1200" cap="none" spc="0" normalizeH="0" baseline="0" noProof="0" dirty="0">
                <a:ln>
                  <a:noFill/>
                </a:ln>
                <a:solidFill>
                  <a:schemeClr val="bg1"/>
                </a:solidFill>
                <a:effectLst/>
                <a:uLnTx/>
                <a:uFillTx/>
                <a:latin typeface="Raleway" pitchFamily="2" charset="0"/>
              </a:rPr>
              <a:t>Ventanilla </a:t>
            </a:r>
            <a:r>
              <a:rPr kumimoji="0" lang="en-US" sz="1000" b="0" strike="noStrike" kern="1200" cap="none" spc="0" normalizeH="0" baseline="0" noProof="0" dirty="0" err="1">
                <a:ln>
                  <a:noFill/>
                </a:ln>
                <a:solidFill>
                  <a:schemeClr val="bg1"/>
                </a:solidFill>
                <a:effectLst/>
                <a:uLnTx/>
                <a:uFillTx/>
                <a:latin typeface="Raleway" pitchFamily="2" charset="0"/>
              </a:rPr>
              <a:t>única</a:t>
            </a:r>
            <a:r>
              <a:rPr kumimoji="0" lang="en-US" sz="1000" b="0" strike="noStrike" kern="1200" cap="none" spc="0" normalizeH="0" baseline="0" noProof="0" dirty="0">
                <a:ln>
                  <a:noFill/>
                </a:ln>
                <a:solidFill>
                  <a:schemeClr val="bg1"/>
                </a:solidFill>
                <a:effectLst/>
                <a:uLnTx/>
                <a:uFillTx/>
                <a:latin typeface="Raleway" pitchFamily="2" charset="0"/>
              </a:rPr>
              <a:t> de Servicios. </a:t>
            </a:r>
            <a:r>
              <a:rPr kumimoji="0" lang="es-ES" sz="1000" b="0" strike="noStrike" kern="1200" cap="none" spc="0" normalizeH="0" baseline="0" noProof="0" dirty="0">
                <a:ln>
                  <a:noFill/>
                </a:ln>
                <a:solidFill>
                  <a:schemeClr val="bg1"/>
                </a:solidFill>
                <a:effectLst/>
                <a:uLnTx/>
                <a:uFillTx/>
                <a:latin typeface="Raleway" pitchFamily="2" charset="0"/>
              </a:rPr>
              <a:t>Sitio web: </a:t>
            </a:r>
            <a:r>
              <a:rPr kumimoji="0" lang="en-US" sz="1000" b="0" strike="noStrike" kern="1200" cap="none" spc="0" normalizeH="0" baseline="0" noProof="0" dirty="0">
                <a:ln>
                  <a:noFill/>
                </a:ln>
                <a:solidFill>
                  <a:schemeClr val="bg1"/>
                </a:solidFill>
                <a:effectLst/>
                <a:uLnTx/>
                <a:uFillTx/>
                <a:latin typeface="Raleway" pitchFamily="2" charset="0"/>
              </a:rPr>
              <a:t>https://vucerd.gob.do/media/1808/importacion-de-alimento-animal-de-consumo-animal.pdf</a:t>
            </a:r>
            <a:endParaRPr kumimoji="0" lang="es-ES" sz="1000" b="0" strike="noStrike" kern="1200" cap="none" spc="0" normalizeH="0" baseline="0" noProof="0" dirty="0">
              <a:ln>
                <a:noFill/>
              </a:ln>
              <a:solidFill>
                <a:schemeClr val="bg1"/>
              </a:solidFill>
              <a:effectLst/>
              <a:uLnTx/>
              <a:uFillTx/>
              <a:latin typeface="Raleway" pitchFamily="2" charset="0"/>
            </a:endParaRPr>
          </a:p>
          <a:p>
            <a:pPr marL="0" marR="0" lvl="0" indent="0" algn="just" defTabSz="914400" rtl="0" eaLnBrk="1" fontAlgn="auto" latinLnBrk="0" hangingPunct="1">
              <a:lnSpc>
                <a:spcPct val="150000"/>
              </a:lnSpc>
              <a:spcBef>
                <a:spcPts val="600"/>
              </a:spcBef>
              <a:spcAft>
                <a:spcPts val="0"/>
              </a:spcAft>
              <a:buClrTx/>
              <a:buSzTx/>
              <a:buFontTx/>
              <a:buNone/>
              <a:tabLst/>
              <a:defRPr/>
            </a:pPr>
            <a:r>
              <a:rPr lang="es-ES" sz="1000" dirty="0">
                <a:solidFill>
                  <a:schemeClr val="bg1"/>
                </a:solidFill>
                <a:latin typeface="Raleway" pitchFamily="2" charset="0"/>
              </a:rPr>
              <a:t>REPÚBLICA DOMINICANA, leyes. </a:t>
            </a:r>
          </a:p>
        </p:txBody>
      </p:sp>
    </p:spTree>
    <p:extLst>
      <p:ext uri="{BB962C8B-B14F-4D97-AF65-F5344CB8AC3E}">
        <p14:creationId xmlns:p14="http://schemas.microsoft.com/office/powerpoint/2010/main" val="497982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81918DD-095D-3A40-8981-D7BBC7B27A46}"/>
              </a:ext>
            </a:extLst>
          </p:cNvPr>
          <p:cNvPicPr>
            <a:picLocks noChangeAspect="1"/>
          </p:cNvPicPr>
          <p:nvPr/>
        </p:nvPicPr>
        <p:blipFill>
          <a:blip r:embed="rId2"/>
          <a:stretch>
            <a:fillRect/>
          </a:stretch>
        </p:blipFill>
        <p:spPr>
          <a:xfrm>
            <a:off x="0" y="1654"/>
            <a:ext cx="12192000" cy="6854692"/>
          </a:xfrm>
          <a:prstGeom prst="rect">
            <a:avLst/>
          </a:prstGeom>
        </p:spPr>
      </p:pic>
      <p:sp>
        <p:nvSpPr>
          <p:cNvPr id="3" name="TextBox 9">
            <a:extLst>
              <a:ext uri="{FF2B5EF4-FFF2-40B4-BE49-F238E27FC236}">
                <a16:creationId xmlns:a16="http://schemas.microsoft.com/office/drawing/2014/main" id="{C0B3BA14-EF59-4691-94E6-D9BC5F2E6676}"/>
              </a:ext>
            </a:extLst>
          </p:cNvPr>
          <p:cNvSpPr txBox="1"/>
          <p:nvPr/>
        </p:nvSpPr>
        <p:spPr>
          <a:xfrm>
            <a:off x="3126842" y="3655883"/>
            <a:ext cx="5938315"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1"/>
                </a:solidFill>
                <a:effectLst/>
                <a:uLnTx/>
                <a:uFillTx/>
                <a:latin typeface="Raleway SemiBold" pitchFamily="2" charset="-128"/>
              </a:rPr>
              <a:t>Telf. +1 (809) 549-4646</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chemeClr val="bg1"/>
              </a:solidFill>
              <a:effectLst/>
              <a:uLnTx/>
              <a:uFillTx/>
              <a:latin typeface="Raleway SemiBold" pitchFamily="2"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err="1">
                <a:ln>
                  <a:noFill/>
                </a:ln>
                <a:solidFill>
                  <a:schemeClr val="bg1"/>
                </a:solidFill>
                <a:effectLst/>
                <a:uLnTx/>
                <a:uFillTx/>
                <a:latin typeface="Raleway SemiBold" pitchFamily="2" charset="-128"/>
              </a:rPr>
              <a:t>Licda</a:t>
            </a:r>
            <a:r>
              <a:rPr kumimoji="0" lang="en-US" sz="1600" b="1" i="1" u="none" strike="noStrike" kern="1200" cap="none" spc="0" normalizeH="0" baseline="0" noProof="0" dirty="0">
                <a:ln>
                  <a:noFill/>
                </a:ln>
                <a:solidFill>
                  <a:schemeClr val="bg1"/>
                </a:solidFill>
                <a:effectLst/>
                <a:uLnTx/>
                <a:uFillTx/>
                <a:latin typeface="Raleway SemiBold" pitchFamily="2" charset="-128"/>
              </a:rPr>
              <a:t>. Gina A.</a:t>
            </a:r>
            <a:r>
              <a:rPr lang="en-US" sz="1600" b="1" i="1" dirty="0">
                <a:solidFill>
                  <a:schemeClr val="bg1"/>
                </a:solidFill>
                <a:latin typeface="Raleway SemiBold" pitchFamily="2" charset="-128"/>
              </a:rPr>
              <a:t> Hernández Vólquez</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chemeClr val="bg1"/>
                </a:solidFill>
                <a:effectLst/>
                <a:uLnTx/>
                <a:uFillTx/>
                <a:latin typeface="Raleway SemiBold" pitchFamily="2" charset="-128"/>
              </a:rPr>
              <a:t>g</a:t>
            </a:r>
            <a:r>
              <a:rPr lang="en-US" sz="1600" i="1" dirty="0">
                <a:solidFill>
                  <a:schemeClr val="bg1"/>
                </a:solidFill>
                <a:latin typeface="Raleway SemiBold" pitchFamily="2" charset="-128"/>
              </a:rPr>
              <a:t>h</a:t>
            </a:r>
            <a:r>
              <a:rPr kumimoji="0" lang="en-US" sz="1600" b="0" i="1" u="none" strike="noStrike" kern="1200" cap="none" spc="0" normalizeH="0" baseline="0" noProof="0" dirty="0" err="1">
                <a:ln>
                  <a:noFill/>
                </a:ln>
                <a:solidFill>
                  <a:schemeClr val="bg1"/>
                </a:solidFill>
                <a:effectLst/>
                <a:uLnTx/>
                <a:uFillTx/>
                <a:latin typeface="Raleway SemiBold" pitchFamily="2" charset="-128"/>
              </a:rPr>
              <a:t>ernandez</a:t>
            </a:r>
            <a:r>
              <a:rPr lang="en-US" sz="1600" i="1" dirty="0">
                <a:solidFill>
                  <a:schemeClr val="bg1"/>
                </a:solidFill>
                <a:latin typeface="Raleway SemiBold" pitchFamily="2" charset="-128"/>
              </a:rPr>
              <a:t>@alburquerque.com.do</a:t>
            </a:r>
            <a:endParaRPr kumimoji="0" lang="en-US" sz="1600" b="0" i="1" u="none" strike="noStrike" kern="1200" cap="none" spc="0" normalizeH="0" baseline="0" noProof="0" dirty="0">
              <a:ln>
                <a:noFill/>
              </a:ln>
              <a:solidFill>
                <a:schemeClr val="bg1"/>
              </a:solidFill>
              <a:effectLst/>
              <a:uLnTx/>
              <a:uFillTx/>
              <a:latin typeface="Raleway SemiBold" pitchFamily="2" charset="-128"/>
            </a:endParaRPr>
          </a:p>
        </p:txBody>
      </p:sp>
    </p:spTree>
    <p:extLst>
      <p:ext uri="{BB962C8B-B14F-4D97-AF65-F5344CB8AC3E}">
        <p14:creationId xmlns:p14="http://schemas.microsoft.com/office/powerpoint/2010/main" val="4052031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ACFB259-41B8-B547-8555-3B46AD37704D}"/>
              </a:ext>
            </a:extLst>
          </p:cNvPr>
          <p:cNvSpPr/>
          <p:nvPr/>
        </p:nvSpPr>
        <p:spPr>
          <a:xfrm>
            <a:off x="0" y="0"/>
            <a:ext cx="12192000" cy="6858000"/>
          </a:xfrm>
          <a:prstGeom prst="rect">
            <a:avLst/>
          </a:prstGeom>
          <a:solidFill>
            <a:srgbClr val="1835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Raleway SemiBold" pitchFamily="2" charset="-128"/>
            </a:endParaRPr>
          </a:p>
        </p:txBody>
      </p:sp>
      <p:pic>
        <p:nvPicPr>
          <p:cNvPr id="5" name="Picture 4">
            <a:extLst>
              <a:ext uri="{FF2B5EF4-FFF2-40B4-BE49-F238E27FC236}">
                <a16:creationId xmlns:a16="http://schemas.microsoft.com/office/drawing/2014/main" id="{1693E202-BBB1-AA4D-9286-EFE324E7F13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592710" y="2613670"/>
            <a:ext cx="5684661" cy="1630660"/>
          </a:xfrm>
          <a:prstGeom prst="rect">
            <a:avLst/>
          </a:prstGeom>
        </p:spPr>
      </p:pic>
      <p:sp>
        <p:nvSpPr>
          <p:cNvPr id="10" name="TextBox 9">
            <a:extLst>
              <a:ext uri="{FF2B5EF4-FFF2-40B4-BE49-F238E27FC236}">
                <a16:creationId xmlns:a16="http://schemas.microsoft.com/office/drawing/2014/main" id="{7B2022C7-1555-9342-A277-F360B25C5A73}"/>
              </a:ext>
            </a:extLst>
          </p:cNvPr>
          <p:cNvSpPr txBox="1"/>
          <p:nvPr/>
        </p:nvSpPr>
        <p:spPr>
          <a:xfrm>
            <a:off x="846667" y="2828835"/>
            <a:ext cx="5746043" cy="1200329"/>
          </a:xfrm>
          <a:prstGeom prst="rect">
            <a:avLst/>
          </a:prstGeom>
          <a:noFill/>
        </p:spPr>
        <p:txBody>
          <a:bodyPr wrap="square" rtlCol="0">
            <a:spAutoFit/>
          </a:bodyPr>
          <a:lstStyle/>
          <a:p>
            <a:pPr algn="ctr"/>
            <a:r>
              <a:rPr lang="en-US" sz="3600" dirty="0">
                <a:solidFill>
                  <a:schemeClr val="bg2"/>
                </a:solidFill>
                <a:latin typeface="Raleway SemiBold" pitchFamily="2" charset="-128"/>
              </a:rPr>
              <a:t>HOW TO INVEST IN DOMINICAN REPUBLIC</a:t>
            </a:r>
            <a:endParaRPr lang="en-US" sz="3600" dirty="0">
              <a:solidFill>
                <a:schemeClr val="bg2"/>
              </a:solidFill>
            </a:endParaRPr>
          </a:p>
        </p:txBody>
      </p:sp>
    </p:spTree>
    <p:extLst>
      <p:ext uri="{BB962C8B-B14F-4D97-AF65-F5344CB8AC3E}">
        <p14:creationId xmlns:p14="http://schemas.microsoft.com/office/powerpoint/2010/main" val="4156604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A2C36-A9C8-AE48-B78F-55A7FD130C97}"/>
              </a:ext>
            </a:extLst>
          </p:cNvPr>
          <p:cNvSpPr>
            <a:spLocks noGrp="1"/>
          </p:cNvSpPr>
          <p:nvPr>
            <p:ph type="title"/>
          </p:nvPr>
        </p:nvSpPr>
        <p:spPr>
          <a:xfrm>
            <a:off x="836297" y="1444576"/>
            <a:ext cx="3932237" cy="1984424"/>
          </a:xfrm>
        </p:spPr>
        <p:txBody>
          <a:bodyPr>
            <a:normAutofit/>
          </a:bodyPr>
          <a:lstStyle/>
          <a:p>
            <a:pPr algn="ctr"/>
            <a:r>
              <a:rPr lang="en-US" sz="4500" dirty="0"/>
              <a:t>TABLE OF CONTENTS</a:t>
            </a:r>
          </a:p>
        </p:txBody>
      </p:sp>
      <p:sp>
        <p:nvSpPr>
          <p:cNvPr id="5" name="Rectangle 4">
            <a:extLst>
              <a:ext uri="{FF2B5EF4-FFF2-40B4-BE49-F238E27FC236}">
                <a16:creationId xmlns:a16="http://schemas.microsoft.com/office/drawing/2014/main" id="{B99D1299-A168-FA4F-B299-4875FDDB2DE5}"/>
              </a:ext>
            </a:extLst>
          </p:cNvPr>
          <p:cNvSpPr/>
          <p:nvPr/>
        </p:nvSpPr>
        <p:spPr>
          <a:xfrm>
            <a:off x="5599289" y="0"/>
            <a:ext cx="6592711" cy="6858000"/>
          </a:xfrm>
          <a:prstGeom prst="rect">
            <a:avLst/>
          </a:prstGeom>
          <a:solidFill>
            <a:srgbClr val="18355E"/>
          </a:solidFill>
          <a:ln>
            <a:solidFill>
              <a:srgbClr val="1835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 name="Imagen 5" descr="Icono&#10;&#10;Descripción generada automáticamente">
            <a:extLst>
              <a:ext uri="{FF2B5EF4-FFF2-40B4-BE49-F238E27FC236}">
                <a16:creationId xmlns:a16="http://schemas.microsoft.com/office/drawing/2014/main" id="{BBD87A47-9965-4E14-808E-EE55C7B59A41}"/>
              </a:ext>
            </a:extLst>
          </p:cNvPr>
          <p:cNvPicPr>
            <a:picLocks noChangeAspect="1"/>
          </p:cNvPicPr>
          <p:nvPr/>
        </p:nvPicPr>
        <p:blipFill>
          <a:blip r:embed="rId2"/>
          <a:stretch>
            <a:fillRect/>
          </a:stretch>
        </p:blipFill>
        <p:spPr>
          <a:xfrm>
            <a:off x="98454" y="104323"/>
            <a:ext cx="327702" cy="352877"/>
          </a:xfrm>
          <a:prstGeom prst="rect">
            <a:avLst/>
          </a:prstGeom>
        </p:spPr>
      </p:pic>
      <p:sp>
        <p:nvSpPr>
          <p:cNvPr id="8" name="Text Placeholder 3">
            <a:extLst>
              <a:ext uri="{FF2B5EF4-FFF2-40B4-BE49-F238E27FC236}">
                <a16:creationId xmlns:a16="http://schemas.microsoft.com/office/drawing/2014/main" id="{7003F41E-0353-427B-928B-4D1EB9C6A4E2}"/>
              </a:ext>
            </a:extLst>
          </p:cNvPr>
          <p:cNvSpPr txBox="1">
            <a:spLocks/>
          </p:cNvSpPr>
          <p:nvPr/>
        </p:nvSpPr>
        <p:spPr>
          <a:xfrm>
            <a:off x="6854970" y="2000250"/>
            <a:ext cx="4081347" cy="28575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2"/>
                </a:solidFill>
                <a:latin typeface="Raleway" pitchFamily="2" charset="-128"/>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2"/>
                </a:solidFill>
                <a:latin typeface="Raleway" pitchFamily="2" charset="-128"/>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2"/>
                </a:solidFill>
                <a:latin typeface="Raleway" pitchFamily="2" charset="-128"/>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2"/>
                </a:solidFill>
                <a:latin typeface="Raleway" pitchFamily="2" charset="-128"/>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2"/>
                </a:solidFill>
                <a:latin typeface="Raleway" pitchFamily="2" charset="-128"/>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kumimoji="0" lang="en-US" sz="1300" b="0" i="0" u="none" strike="noStrike" kern="1200" cap="none" spc="0" normalizeH="0" baseline="0" noProof="0" dirty="0">
              <a:ln>
                <a:noFill/>
              </a:ln>
              <a:solidFill>
                <a:srgbClr val="FFFFFF"/>
              </a:solidFill>
              <a:effectLst/>
              <a:uLnTx/>
              <a:uFillTx/>
              <a:latin typeface="Raleway" pitchFamily="2" charset="-128"/>
              <a:ea typeface="+mn-ea"/>
              <a:cs typeface="+mn-cs"/>
            </a:endParaRPr>
          </a:p>
        </p:txBody>
      </p:sp>
      <p:sp>
        <p:nvSpPr>
          <p:cNvPr id="7" name="Text Placeholder 3">
            <a:extLst>
              <a:ext uri="{FF2B5EF4-FFF2-40B4-BE49-F238E27FC236}">
                <a16:creationId xmlns:a16="http://schemas.microsoft.com/office/drawing/2014/main" id="{E5363D2A-0998-4376-9115-6E2A10F17749}"/>
              </a:ext>
            </a:extLst>
          </p:cNvPr>
          <p:cNvSpPr txBox="1">
            <a:spLocks/>
          </p:cNvSpPr>
          <p:nvPr/>
        </p:nvSpPr>
        <p:spPr>
          <a:xfrm>
            <a:off x="6854970" y="1365134"/>
            <a:ext cx="4500733" cy="33823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2"/>
                </a:solidFill>
                <a:latin typeface="Raleway" pitchFamily="2" charset="-128"/>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2"/>
                </a:solidFill>
                <a:latin typeface="Raleway" pitchFamily="2" charset="-128"/>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2"/>
                </a:solidFill>
                <a:latin typeface="Raleway" pitchFamily="2" charset="-128"/>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2"/>
                </a:solidFill>
                <a:latin typeface="Raleway" pitchFamily="2" charset="-128"/>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2"/>
                </a:solidFill>
                <a:latin typeface="Raleway" pitchFamily="2" charset="-128"/>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just">
              <a:lnSpc>
                <a:spcPct val="100000"/>
              </a:lnSpc>
              <a:spcBef>
                <a:spcPts val="600"/>
              </a:spcBef>
              <a:buFont typeface="+mj-lt"/>
              <a:buAutoNum type="romanUcPeriod"/>
            </a:pPr>
            <a:r>
              <a:rPr lang="en-US" sz="1200" b="1" dirty="0">
                <a:solidFill>
                  <a:schemeClr val="bg1"/>
                </a:solidFill>
              </a:rPr>
              <a:t>Modernization of the Legal Framework</a:t>
            </a:r>
          </a:p>
          <a:p>
            <a:pPr marL="285750" indent="-285750" algn="just">
              <a:lnSpc>
                <a:spcPct val="100000"/>
              </a:lnSpc>
              <a:spcBef>
                <a:spcPts val="600"/>
              </a:spcBef>
              <a:buFont typeface="+mj-lt"/>
              <a:buAutoNum type="romanUcPeriod"/>
            </a:pPr>
            <a:endParaRPr lang="en-US" sz="1200" b="1" dirty="0">
              <a:solidFill>
                <a:schemeClr val="bg1"/>
              </a:solidFill>
              <a:highlight>
                <a:srgbClr val="FFFF00"/>
              </a:highlight>
            </a:endParaRPr>
          </a:p>
          <a:p>
            <a:pPr marL="285750" indent="-285750" algn="just">
              <a:lnSpc>
                <a:spcPct val="100000"/>
              </a:lnSpc>
              <a:spcBef>
                <a:spcPts val="600"/>
              </a:spcBef>
              <a:buFont typeface="+mj-lt"/>
              <a:buAutoNum type="romanUcPeriod"/>
            </a:pPr>
            <a:r>
              <a:rPr lang="en-US" sz="1200" b="1" dirty="0">
                <a:solidFill>
                  <a:schemeClr val="bg1"/>
                </a:solidFill>
              </a:rPr>
              <a:t>Doing Business in DR.</a:t>
            </a:r>
          </a:p>
          <a:p>
            <a:pPr marL="457200" marR="0" lvl="1" indent="0" algn="just" defTabSz="914400" rtl="0" eaLnBrk="1" fontAlgn="auto" latinLnBrk="0" hangingPunct="1">
              <a:lnSpc>
                <a:spcPct val="100000"/>
              </a:lnSpc>
              <a:spcBef>
                <a:spcPts val="600"/>
              </a:spcBef>
              <a:spcAft>
                <a:spcPts val="0"/>
              </a:spcAft>
              <a:buClrTx/>
              <a:buSzTx/>
              <a:buNone/>
              <a:tabLst/>
              <a:defRPr/>
            </a:pPr>
            <a:r>
              <a:rPr lang="en-US" sz="1200" b="1" dirty="0">
                <a:solidFill>
                  <a:schemeClr val="bg1"/>
                </a:solidFill>
              </a:rPr>
              <a:t>II.A. Distributors, agents or dealers</a:t>
            </a:r>
          </a:p>
          <a:p>
            <a:pPr marL="457200" marR="0" lvl="1" indent="0" algn="just" defTabSz="914400" rtl="0" eaLnBrk="1" fontAlgn="auto" latinLnBrk="0" hangingPunct="1">
              <a:lnSpc>
                <a:spcPct val="100000"/>
              </a:lnSpc>
              <a:spcBef>
                <a:spcPts val="600"/>
              </a:spcBef>
              <a:spcAft>
                <a:spcPts val="0"/>
              </a:spcAft>
              <a:buClrTx/>
              <a:buSzTx/>
              <a:buNone/>
              <a:tabLst/>
              <a:defRPr/>
            </a:pPr>
            <a:endParaRPr lang="en-US" sz="1200" b="1" dirty="0">
              <a:solidFill>
                <a:schemeClr val="bg1"/>
              </a:solidFill>
            </a:endParaRPr>
          </a:p>
          <a:p>
            <a:pPr marL="285750" marR="0" lvl="0" indent="-285750" algn="just" defTabSz="914400" rtl="0" eaLnBrk="1" fontAlgn="auto" latinLnBrk="0" hangingPunct="1">
              <a:lnSpc>
                <a:spcPct val="100000"/>
              </a:lnSpc>
              <a:spcBef>
                <a:spcPts val="600"/>
              </a:spcBef>
              <a:spcAft>
                <a:spcPts val="0"/>
              </a:spcAft>
              <a:buClrTx/>
              <a:buSzTx/>
              <a:buFont typeface="+mj-lt"/>
              <a:buAutoNum type="romanUcPeriod"/>
              <a:tabLst/>
              <a:defRPr/>
            </a:pPr>
            <a:r>
              <a:rPr lang="en-US" sz="1200" b="1" dirty="0">
                <a:solidFill>
                  <a:schemeClr val="bg1"/>
                </a:solidFill>
              </a:rPr>
              <a:t>Protection of Industrial Property Rights </a:t>
            </a:r>
          </a:p>
          <a:p>
            <a:pPr marL="285750" marR="0" lvl="0" indent="-285750" algn="just" defTabSz="914400" rtl="0" eaLnBrk="1" fontAlgn="auto" latinLnBrk="0" hangingPunct="1">
              <a:lnSpc>
                <a:spcPct val="100000"/>
              </a:lnSpc>
              <a:spcBef>
                <a:spcPts val="600"/>
              </a:spcBef>
              <a:spcAft>
                <a:spcPts val="0"/>
              </a:spcAft>
              <a:buClrTx/>
              <a:buSzTx/>
              <a:buFont typeface="+mj-lt"/>
              <a:buAutoNum type="romanUcPeriod"/>
              <a:tabLst/>
              <a:defRPr/>
            </a:pPr>
            <a:endParaRPr lang="en-US" sz="1200" b="1" dirty="0">
              <a:solidFill>
                <a:schemeClr val="bg1"/>
              </a:solidFill>
            </a:endParaRPr>
          </a:p>
          <a:p>
            <a:pPr marL="285750" marR="0" lvl="0" indent="-285750" algn="just" defTabSz="914400" rtl="0" eaLnBrk="1" fontAlgn="auto" latinLnBrk="0" hangingPunct="1">
              <a:lnSpc>
                <a:spcPct val="100000"/>
              </a:lnSpc>
              <a:spcBef>
                <a:spcPts val="600"/>
              </a:spcBef>
              <a:spcAft>
                <a:spcPts val="0"/>
              </a:spcAft>
              <a:buClrTx/>
              <a:buSzTx/>
              <a:buFont typeface="+mj-lt"/>
              <a:buAutoNum type="romanUcPeriod"/>
              <a:tabLst/>
              <a:defRPr/>
            </a:pPr>
            <a:r>
              <a:rPr lang="en-US" sz="1200" b="1" dirty="0">
                <a:solidFill>
                  <a:schemeClr val="bg1"/>
                </a:solidFill>
              </a:rPr>
              <a:t>Importing products into the D.R.</a:t>
            </a:r>
          </a:p>
          <a:p>
            <a:pPr marL="285750" marR="0" lvl="0" indent="-285750" algn="just" defTabSz="914400" rtl="0" eaLnBrk="1" fontAlgn="auto" latinLnBrk="0" hangingPunct="1">
              <a:lnSpc>
                <a:spcPct val="100000"/>
              </a:lnSpc>
              <a:spcBef>
                <a:spcPts val="600"/>
              </a:spcBef>
              <a:spcAft>
                <a:spcPts val="0"/>
              </a:spcAft>
              <a:buClrTx/>
              <a:buSzTx/>
              <a:buFont typeface="+mj-lt"/>
              <a:buAutoNum type="romanUcPeriod"/>
              <a:tabLst/>
              <a:defRPr/>
            </a:pPr>
            <a:endParaRPr lang="en-US" sz="1200" b="1" dirty="0">
              <a:solidFill>
                <a:schemeClr val="bg1"/>
              </a:solidFill>
            </a:endParaRPr>
          </a:p>
          <a:p>
            <a:pPr marL="285750" marR="0" lvl="0" indent="-285750" algn="just" defTabSz="914400" rtl="0" eaLnBrk="1" fontAlgn="auto" latinLnBrk="0" hangingPunct="1">
              <a:lnSpc>
                <a:spcPct val="100000"/>
              </a:lnSpc>
              <a:spcBef>
                <a:spcPts val="600"/>
              </a:spcBef>
              <a:spcAft>
                <a:spcPts val="0"/>
              </a:spcAft>
              <a:buClrTx/>
              <a:buSzTx/>
              <a:buFont typeface="+mj-lt"/>
              <a:buAutoNum type="romanUcPeriod"/>
              <a:tabLst/>
              <a:defRPr/>
            </a:pPr>
            <a:r>
              <a:rPr lang="en-US" sz="1200" b="1" dirty="0">
                <a:solidFill>
                  <a:schemeClr val="bg1"/>
                </a:solidFill>
              </a:rPr>
              <a:t>Health registries</a:t>
            </a:r>
          </a:p>
          <a:p>
            <a:pPr marL="285750" marR="0" lvl="0" indent="-285750" algn="just" defTabSz="914400" rtl="0" eaLnBrk="1" fontAlgn="auto" latinLnBrk="0" hangingPunct="1">
              <a:lnSpc>
                <a:spcPct val="100000"/>
              </a:lnSpc>
              <a:spcBef>
                <a:spcPts val="600"/>
              </a:spcBef>
              <a:spcAft>
                <a:spcPts val="0"/>
              </a:spcAft>
              <a:buClrTx/>
              <a:buSzTx/>
              <a:buFont typeface="+mj-lt"/>
              <a:buAutoNum type="romanUcPeriod"/>
              <a:tabLst/>
              <a:defRPr/>
            </a:pPr>
            <a:endParaRPr lang="en-US" sz="1200" b="1" dirty="0">
              <a:solidFill>
                <a:schemeClr val="bg1"/>
              </a:solidFill>
            </a:endParaRPr>
          </a:p>
          <a:p>
            <a:pPr marL="285750" marR="0" lvl="0" indent="-285750" algn="just" defTabSz="914400" rtl="0" eaLnBrk="1" fontAlgn="auto" latinLnBrk="0" hangingPunct="1">
              <a:lnSpc>
                <a:spcPct val="100000"/>
              </a:lnSpc>
              <a:spcBef>
                <a:spcPts val="600"/>
              </a:spcBef>
              <a:spcAft>
                <a:spcPts val="0"/>
              </a:spcAft>
              <a:buClrTx/>
              <a:buSzTx/>
              <a:buFont typeface="+mj-lt"/>
              <a:buAutoNum type="romanUcPeriod"/>
              <a:tabLst/>
              <a:defRPr/>
            </a:pPr>
            <a:r>
              <a:rPr lang="en-US" sz="1200" b="1" dirty="0">
                <a:solidFill>
                  <a:schemeClr val="bg1"/>
                </a:solidFill>
              </a:rPr>
              <a:t>Services in D.R.</a:t>
            </a:r>
          </a:p>
          <a:p>
            <a:pPr marL="285750" marR="0" lvl="0" indent="-285750" algn="just" defTabSz="914400" rtl="0" eaLnBrk="1" fontAlgn="auto" latinLnBrk="0" hangingPunct="1">
              <a:lnSpc>
                <a:spcPct val="100000"/>
              </a:lnSpc>
              <a:spcBef>
                <a:spcPts val="600"/>
              </a:spcBef>
              <a:spcAft>
                <a:spcPts val="0"/>
              </a:spcAft>
              <a:buClrTx/>
              <a:buSzTx/>
              <a:buFont typeface="+mj-lt"/>
              <a:buAutoNum type="romanUcPeriod"/>
              <a:tabLst/>
              <a:defRPr/>
            </a:pPr>
            <a:endParaRPr lang="en-US" sz="1200" b="1" dirty="0">
              <a:solidFill>
                <a:schemeClr val="bg1"/>
              </a:solidFill>
            </a:endParaRPr>
          </a:p>
          <a:p>
            <a:pPr marL="285750" marR="0" lvl="0" indent="-285750" algn="just" defTabSz="914400" rtl="0" eaLnBrk="1" fontAlgn="auto" latinLnBrk="0" hangingPunct="1">
              <a:lnSpc>
                <a:spcPct val="100000"/>
              </a:lnSpc>
              <a:spcBef>
                <a:spcPts val="600"/>
              </a:spcBef>
              <a:spcAft>
                <a:spcPts val="0"/>
              </a:spcAft>
              <a:buClrTx/>
              <a:buSzTx/>
              <a:buFont typeface="+mj-lt"/>
              <a:buAutoNum type="romanUcPeriod"/>
              <a:tabLst/>
              <a:defRPr/>
            </a:pPr>
            <a:r>
              <a:rPr lang="en-US" sz="1200" b="1" dirty="0">
                <a:solidFill>
                  <a:schemeClr val="bg1"/>
                </a:solidFill>
              </a:rPr>
              <a:t>Bibliography</a:t>
            </a:r>
          </a:p>
        </p:txBody>
      </p:sp>
    </p:spTree>
    <p:extLst>
      <p:ext uri="{BB962C8B-B14F-4D97-AF65-F5344CB8AC3E}">
        <p14:creationId xmlns:p14="http://schemas.microsoft.com/office/powerpoint/2010/main" val="2776048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99D1299-A168-FA4F-B299-4875FDDB2DE5}"/>
              </a:ext>
            </a:extLst>
          </p:cNvPr>
          <p:cNvSpPr/>
          <p:nvPr/>
        </p:nvSpPr>
        <p:spPr>
          <a:xfrm>
            <a:off x="5599289" y="0"/>
            <a:ext cx="6592711" cy="6858000"/>
          </a:xfrm>
          <a:prstGeom prst="rect">
            <a:avLst/>
          </a:prstGeom>
          <a:solidFill>
            <a:srgbClr val="18355E"/>
          </a:solidFill>
          <a:ln>
            <a:solidFill>
              <a:srgbClr val="1835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6" name="Imagen 5" descr="Icono&#10;&#10;Descripción generada automáticamente">
            <a:extLst>
              <a:ext uri="{FF2B5EF4-FFF2-40B4-BE49-F238E27FC236}">
                <a16:creationId xmlns:a16="http://schemas.microsoft.com/office/drawing/2014/main" id="{FEE7643E-E3E7-4A24-ABCD-248D037FEC36}"/>
              </a:ext>
            </a:extLst>
          </p:cNvPr>
          <p:cNvPicPr>
            <a:picLocks noChangeAspect="1"/>
          </p:cNvPicPr>
          <p:nvPr/>
        </p:nvPicPr>
        <p:blipFill>
          <a:blip r:embed="rId2"/>
          <a:stretch>
            <a:fillRect/>
          </a:stretch>
        </p:blipFill>
        <p:spPr>
          <a:xfrm>
            <a:off x="98454" y="104323"/>
            <a:ext cx="327702" cy="352877"/>
          </a:xfrm>
          <a:prstGeom prst="rect">
            <a:avLst/>
          </a:prstGeom>
        </p:spPr>
      </p:pic>
      <p:sp>
        <p:nvSpPr>
          <p:cNvPr id="9" name="Title 1">
            <a:extLst>
              <a:ext uri="{FF2B5EF4-FFF2-40B4-BE49-F238E27FC236}">
                <a16:creationId xmlns:a16="http://schemas.microsoft.com/office/drawing/2014/main" id="{79A5E13F-F44E-45F8-B29A-7492E75620CD}"/>
              </a:ext>
            </a:extLst>
          </p:cNvPr>
          <p:cNvSpPr>
            <a:spLocks noGrp="1"/>
          </p:cNvSpPr>
          <p:nvPr>
            <p:ph type="title"/>
          </p:nvPr>
        </p:nvSpPr>
        <p:spPr>
          <a:xfrm>
            <a:off x="98454" y="2379100"/>
            <a:ext cx="5074466" cy="1600200"/>
          </a:xfrm>
        </p:spPr>
        <p:txBody>
          <a:bodyPr>
            <a:noAutofit/>
          </a:bodyPr>
          <a:lstStyle/>
          <a:p>
            <a:pPr algn="ctr"/>
            <a:r>
              <a:rPr lang="en-US" sz="3000" dirty="0"/>
              <a:t>I. MODERNIZATION OF THE LEGAL FRAMEWORK</a:t>
            </a:r>
          </a:p>
        </p:txBody>
      </p:sp>
      <p:pic>
        <p:nvPicPr>
          <p:cNvPr id="1026" name="Picture 2" descr="Connection  free icon">
            <a:extLst>
              <a:ext uri="{FF2B5EF4-FFF2-40B4-BE49-F238E27FC236}">
                <a16:creationId xmlns:a16="http://schemas.microsoft.com/office/drawing/2014/main" id="{AE0BDEE5-0041-4757-A66F-99D24C2D55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4510" y="1112363"/>
            <a:ext cx="4112674" cy="4112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634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99D1299-A168-FA4F-B299-4875FDDB2DE5}"/>
              </a:ext>
            </a:extLst>
          </p:cNvPr>
          <p:cNvSpPr/>
          <p:nvPr/>
        </p:nvSpPr>
        <p:spPr>
          <a:xfrm>
            <a:off x="5599289" y="0"/>
            <a:ext cx="6592711" cy="6858000"/>
          </a:xfrm>
          <a:prstGeom prst="rect">
            <a:avLst/>
          </a:prstGeom>
          <a:solidFill>
            <a:srgbClr val="DC053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6" name="Imagen 5" descr="Icono&#10;&#10;Descripción generada automáticamente">
            <a:extLst>
              <a:ext uri="{FF2B5EF4-FFF2-40B4-BE49-F238E27FC236}">
                <a16:creationId xmlns:a16="http://schemas.microsoft.com/office/drawing/2014/main" id="{FEE7643E-E3E7-4A24-ABCD-248D037FEC36}"/>
              </a:ext>
            </a:extLst>
          </p:cNvPr>
          <p:cNvPicPr>
            <a:picLocks noChangeAspect="1"/>
          </p:cNvPicPr>
          <p:nvPr/>
        </p:nvPicPr>
        <p:blipFill>
          <a:blip r:embed="rId2"/>
          <a:stretch>
            <a:fillRect/>
          </a:stretch>
        </p:blipFill>
        <p:spPr>
          <a:xfrm>
            <a:off x="98454" y="104323"/>
            <a:ext cx="327702" cy="352877"/>
          </a:xfrm>
          <a:prstGeom prst="rect">
            <a:avLst/>
          </a:prstGeom>
        </p:spPr>
      </p:pic>
      <p:sp>
        <p:nvSpPr>
          <p:cNvPr id="9" name="Title 1">
            <a:extLst>
              <a:ext uri="{FF2B5EF4-FFF2-40B4-BE49-F238E27FC236}">
                <a16:creationId xmlns:a16="http://schemas.microsoft.com/office/drawing/2014/main" id="{79A5E13F-F44E-45F8-B29A-7492E75620CD}"/>
              </a:ext>
            </a:extLst>
          </p:cNvPr>
          <p:cNvSpPr>
            <a:spLocks noGrp="1"/>
          </p:cNvSpPr>
          <p:nvPr>
            <p:ph type="title"/>
          </p:nvPr>
        </p:nvSpPr>
        <p:spPr>
          <a:xfrm>
            <a:off x="426156" y="1187031"/>
            <a:ext cx="4808459" cy="1600200"/>
          </a:xfrm>
        </p:spPr>
        <p:txBody>
          <a:bodyPr>
            <a:noAutofit/>
          </a:bodyPr>
          <a:lstStyle/>
          <a:p>
            <a:pPr algn="ctr"/>
            <a:r>
              <a:rPr lang="en-US" sz="3000" dirty="0"/>
              <a:t>II. DOING BUSINESS </a:t>
            </a:r>
            <a:br>
              <a:rPr lang="en-US" sz="3000" dirty="0"/>
            </a:br>
            <a:r>
              <a:rPr lang="en-US" sz="3000" dirty="0"/>
              <a:t>IN D.R.</a:t>
            </a:r>
          </a:p>
        </p:txBody>
      </p:sp>
      <p:sp>
        <p:nvSpPr>
          <p:cNvPr id="10" name="Text Placeholder 3">
            <a:extLst>
              <a:ext uri="{FF2B5EF4-FFF2-40B4-BE49-F238E27FC236}">
                <a16:creationId xmlns:a16="http://schemas.microsoft.com/office/drawing/2014/main" id="{D74B84C3-DCDB-4273-AA1F-BE27C4CF2A26}"/>
              </a:ext>
            </a:extLst>
          </p:cNvPr>
          <p:cNvSpPr txBox="1">
            <a:spLocks/>
          </p:cNvSpPr>
          <p:nvPr/>
        </p:nvSpPr>
        <p:spPr>
          <a:xfrm>
            <a:off x="7123063" y="2103120"/>
            <a:ext cx="3949490" cy="35075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2"/>
                </a:solidFill>
                <a:latin typeface="Raleway" pitchFamily="2" charset="-128"/>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2"/>
                </a:solidFill>
                <a:latin typeface="Raleway" pitchFamily="2" charset="-128"/>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2"/>
                </a:solidFill>
                <a:latin typeface="Raleway" pitchFamily="2" charset="-128"/>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2"/>
                </a:solidFill>
                <a:latin typeface="Raleway" pitchFamily="2" charset="-128"/>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2"/>
                </a:solidFill>
                <a:latin typeface="Raleway" pitchFamily="2" charset="-128"/>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150000"/>
              </a:lnSpc>
              <a:spcBef>
                <a:spcPts val="60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chemeClr val="bg1"/>
                </a:solidFill>
                <a:effectLst/>
                <a:uLnTx/>
                <a:uFillTx/>
                <a:latin typeface="Raleway" pitchFamily="2" charset="-128"/>
                <a:ea typeface="+mn-ea"/>
                <a:cs typeface="+mn-cs"/>
              </a:rPr>
              <a:t>Dominican Law  allows foreign investors to choose within different forms of business organization, making their investments</a:t>
            </a:r>
            <a:r>
              <a:rPr lang="en-US" sz="1200" dirty="0">
                <a:solidFill>
                  <a:schemeClr val="bg1"/>
                </a:solidFill>
              </a:rPr>
              <a:t>.</a:t>
            </a:r>
            <a:endParaRPr kumimoji="0" lang="en-US" sz="1200" b="0" i="0" u="none" strike="noStrike" kern="1200" cap="none" spc="0" normalizeH="0" baseline="0" noProof="0" dirty="0">
              <a:ln>
                <a:noFill/>
              </a:ln>
              <a:solidFill>
                <a:schemeClr val="bg1"/>
              </a:solidFill>
              <a:effectLst/>
              <a:uLnTx/>
              <a:uFillTx/>
              <a:latin typeface="Raleway" pitchFamily="2" charset="-128"/>
              <a:ea typeface="+mn-ea"/>
              <a:cs typeface="+mn-cs"/>
            </a:endParaRPr>
          </a:p>
          <a:p>
            <a:pPr marL="342900" indent="-342900" algn="just">
              <a:lnSpc>
                <a:spcPct val="150000"/>
              </a:lnSpc>
              <a:spcBef>
                <a:spcPts val="600"/>
              </a:spcBef>
              <a:buFont typeface="+mj-lt"/>
              <a:buAutoNum type="alphaUcPeriod"/>
              <a:defRPr/>
            </a:pPr>
            <a:r>
              <a:rPr kumimoji="0" lang="en-US" sz="1200" b="1" i="0" u="none" strike="noStrike" kern="1200" cap="none" spc="0" normalizeH="0" baseline="0" noProof="0" dirty="0">
                <a:ln>
                  <a:noFill/>
                </a:ln>
                <a:solidFill>
                  <a:schemeClr val="bg1"/>
                </a:solidFill>
                <a:effectLst/>
                <a:uLnTx/>
                <a:uFillTx/>
                <a:latin typeface="Raleway" pitchFamily="2" charset="-128"/>
                <a:ea typeface="+mn-ea"/>
                <a:cs typeface="+mn-cs"/>
              </a:rPr>
              <a:t>Distributors, agents or dealers.</a:t>
            </a:r>
            <a:endParaRPr kumimoji="0" lang="en-US" sz="1200" b="0" i="0" u="none" strike="noStrike" kern="1200" cap="none" spc="0" normalizeH="0" baseline="0" noProof="0" dirty="0">
              <a:ln>
                <a:noFill/>
              </a:ln>
              <a:solidFill>
                <a:schemeClr val="bg1"/>
              </a:solidFill>
              <a:effectLst/>
              <a:uLnTx/>
              <a:uFillTx/>
              <a:latin typeface="Raleway" pitchFamily="2" charset="-128"/>
              <a:ea typeface="+mn-ea"/>
              <a:cs typeface="+mn-cs"/>
            </a:endParaRPr>
          </a:p>
          <a:p>
            <a:pPr marL="342900" marR="0" lvl="0" indent="-342900" algn="just" defTabSz="914400" rtl="0" eaLnBrk="1" fontAlgn="auto" latinLnBrk="0" hangingPunct="1">
              <a:lnSpc>
                <a:spcPct val="150000"/>
              </a:lnSpc>
              <a:spcBef>
                <a:spcPts val="600"/>
              </a:spcBef>
              <a:spcAft>
                <a:spcPts val="0"/>
              </a:spcAft>
              <a:buClrTx/>
              <a:buSzTx/>
              <a:buFont typeface="+mj-lt"/>
              <a:buAutoNum type="alphaUcPeriod"/>
              <a:tabLst/>
              <a:defRPr/>
            </a:pPr>
            <a:r>
              <a:rPr kumimoji="0" lang="en-US" sz="1200" b="0" i="0" u="none" strike="noStrike" kern="1200" cap="none" spc="0" normalizeH="0" baseline="0" noProof="0" dirty="0">
                <a:ln>
                  <a:noFill/>
                </a:ln>
                <a:solidFill>
                  <a:schemeClr val="bg1"/>
                </a:solidFill>
                <a:effectLst/>
                <a:uLnTx/>
                <a:uFillTx/>
                <a:latin typeface="Raleway" pitchFamily="2" charset="-128"/>
                <a:ea typeface="+mn-ea"/>
                <a:cs typeface="+mn-cs"/>
              </a:rPr>
              <a:t>Constitution of companies; c</a:t>
            </a:r>
            <a:r>
              <a:rPr lang="en-US" sz="1200" dirty="0" err="1">
                <a:solidFill>
                  <a:schemeClr val="bg1"/>
                </a:solidFill>
              </a:rPr>
              <a:t>reating</a:t>
            </a:r>
            <a:r>
              <a:rPr lang="en-US" sz="1200" dirty="0">
                <a:solidFill>
                  <a:schemeClr val="bg1"/>
                </a:solidFill>
              </a:rPr>
              <a:t> subsidiaries.</a:t>
            </a:r>
          </a:p>
          <a:p>
            <a:pPr marL="342900" marR="0" lvl="0" indent="-342900" algn="just" defTabSz="914400" rtl="0" eaLnBrk="1" fontAlgn="auto" latinLnBrk="0" hangingPunct="1">
              <a:lnSpc>
                <a:spcPct val="150000"/>
              </a:lnSpc>
              <a:spcBef>
                <a:spcPts val="600"/>
              </a:spcBef>
              <a:spcAft>
                <a:spcPts val="0"/>
              </a:spcAft>
              <a:buClrTx/>
              <a:buSzTx/>
              <a:buFont typeface="+mj-lt"/>
              <a:buAutoNum type="alphaUcPeriod"/>
              <a:tabLst/>
              <a:defRPr/>
            </a:pPr>
            <a:r>
              <a:rPr kumimoji="0" lang="en-US" sz="1200" b="0" i="0" u="none" strike="noStrike" kern="1200" cap="none" spc="0" normalizeH="0" baseline="0" noProof="0" dirty="0">
                <a:ln>
                  <a:noFill/>
                </a:ln>
                <a:solidFill>
                  <a:schemeClr val="bg1"/>
                </a:solidFill>
                <a:effectLst/>
                <a:uLnTx/>
                <a:uFillTx/>
                <a:latin typeface="Raleway" pitchFamily="2" charset="-128"/>
                <a:ea typeface="+mn-ea"/>
                <a:cs typeface="+mn-cs"/>
              </a:rPr>
              <a:t>Branch establishment.</a:t>
            </a:r>
          </a:p>
          <a:p>
            <a:pPr marL="342900" marR="0" lvl="0" indent="-342900" algn="just" defTabSz="914400" rtl="0" eaLnBrk="1" fontAlgn="auto" latinLnBrk="0" hangingPunct="1">
              <a:lnSpc>
                <a:spcPct val="150000"/>
              </a:lnSpc>
              <a:spcBef>
                <a:spcPts val="600"/>
              </a:spcBef>
              <a:spcAft>
                <a:spcPts val="0"/>
              </a:spcAft>
              <a:buClrTx/>
              <a:buSzTx/>
              <a:buFont typeface="+mj-lt"/>
              <a:buAutoNum type="alphaUcPeriod"/>
              <a:tabLst/>
              <a:defRPr/>
            </a:pPr>
            <a:r>
              <a:rPr kumimoji="0" lang="en-US" sz="1200" b="0" i="0" u="none" strike="noStrike" kern="1200" cap="none" spc="0" normalizeH="0" baseline="0" noProof="0" dirty="0">
                <a:ln>
                  <a:noFill/>
                </a:ln>
                <a:solidFill>
                  <a:schemeClr val="bg1"/>
                </a:solidFill>
                <a:effectLst/>
                <a:uLnTx/>
                <a:uFillTx/>
                <a:latin typeface="Raleway" pitchFamily="2" charset="-128"/>
                <a:ea typeface="+mn-ea"/>
                <a:cs typeface="+mn-cs"/>
              </a:rPr>
              <a:t>Mergers and Acquisitions.</a:t>
            </a:r>
          </a:p>
          <a:p>
            <a:pPr marR="0" lvl="0" algn="just" defTabSz="914400" rtl="0" eaLnBrk="1" fontAlgn="auto" latinLnBrk="0" hangingPunct="1">
              <a:lnSpc>
                <a:spcPct val="150000"/>
              </a:lnSpc>
              <a:spcBef>
                <a:spcPts val="600"/>
              </a:spcBef>
              <a:spcAft>
                <a:spcPts val="0"/>
              </a:spcAft>
              <a:buClrTx/>
              <a:buSzTx/>
              <a:buFont typeface="+mj-lt"/>
              <a:buAutoNum type="alphaUcPeriod"/>
              <a:tabLst/>
              <a:defRPr/>
            </a:pPr>
            <a:endParaRPr lang="en-US" sz="1200" dirty="0">
              <a:solidFill>
                <a:schemeClr val="bg1"/>
              </a:solidFill>
            </a:endParaRPr>
          </a:p>
          <a:p>
            <a:pPr marL="0" marR="0" lvl="0" indent="0" algn="just" defTabSz="914400" rtl="0" eaLnBrk="1" fontAlgn="auto" latinLnBrk="0" hangingPunct="1">
              <a:lnSpc>
                <a:spcPct val="150000"/>
              </a:lnSpc>
              <a:spcBef>
                <a:spcPts val="600"/>
              </a:spcBef>
              <a:spcAft>
                <a:spcPts val="0"/>
              </a:spcAft>
              <a:buClrTx/>
              <a:buSzTx/>
              <a:buFont typeface="Arial" panose="020B0604020202020204" pitchFamily="34" charset="0"/>
              <a:buNone/>
              <a:tabLst/>
              <a:defRPr/>
            </a:pPr>
            <a:r>
              <a:rPr lang="en-US" sz="1200" dirty="0">
                <a:solidFill>
                  <a:schemeClr val="bg1"/>
                </a:solidFill>
              </a:rPr>
              <a:t>W</a:t>
            </a:r>
            <a:r>
              <a:rPr kumimoji="0" lang="en-US" sz="1200" b="0" i="0" u="none" strike="noStrike" kern="1200" cap="none" spc="0" normalizeH="0" baseline="0" noProof="0" dirty="0">
                <a:ln>
                  <a:noFill/>
                </a:ln>
                <a:solidFill>
                  <a:schemeClr val="bg1"/>
                </a:solidFill>
                <a:effectLst/>
                <a:uLnTx/>
                <a:uFillTx/>
                <a:latin typeface="Raleway" pitchFamily="2" charset="-128"/>
                <a:ea typeface="+mn-ea"/>
                <a:cs typeface="+mn-cs"/>
              </a:rPr>
              <a:t>e are going to focus on: Distributors, agents or dealers, considering Law 173.</a:t>
            </a:r>
          </a:p>
        </p:txBody>
      </p:sp>
      <p:pic>
        <p:nvPicPr>
          <p:cNvPr id="5126" name="Picture 6" descr="Handshake">
            <a:extLst>
              <a:ext uri="{FF2B5EF4-FFF2-40B4-BE49-F238E27FC236}">
                <a16:creationId xmlns:a16="http://schemas.microsoft.com/office/drawing/2014/main" id="{9625A6E5-80A9-4B9F-95F9-AAB2BAD98A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4787" y="2361305"/>
            <a:ext cx="2991196" cy="2991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065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a:extLst>
              <a:ext uri="{FF2B5EF4-FFF2-40B4-BE49-F238E27FC236}">
                <a16:creationId xmlns:a16="http://schemas.microsoft.com/office/drawing/2014/main" id="{19EC52AF-0972-4756-810D-20A7B84B3E70}"/>
              </a:ext>
            </a:extLst>
          </p:cNvPr>
          <p:cNvSpPr/>
          <p:nvPr/>
        </p:nvSpPr>
        <p:spPr>
          <a:xfrm>
            <a:off x="5599289" y="0"/>
            <a:ext cx="6592711" cy="6858000"/>
          </a:xfrm>
          <a:prstGeom prst="rect">
            <a:avLst/>
          </a:prstGeom>
          <a:solidFill>
            <a:srgbClr val="DC0531"/>
          </a:solidFill>
          <a:ln>
            <a:solidFill>
              <a:srgbClr val="DC05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6" name="Imagen 5" descr="Icono&#10;&#10;Descripción generada automáticamente">
            <a:extLst>
              <a:ext uri="{FF2B5EF4-FFF2-40B4-BE49-F238E27FC236}">
                <a16:creationId xmlns:a16="http://schemas.microsoft.com/office/drawing/2014/main" id="{FEE7643E-E3E7-4A24-ABCD-248D037FEC36}"/>
              </a:ext>
            </a:extLst>
          </p:cNvPr>
          <p:cNvPicPr>
            <a:picLocks noChangeAspect="1"/>
          </p:cNvPicPr>
          <p:nvPr/>
        </p:nvPicPr>
        <p:blipFill>
          <a:blip r:embed="rId2"/>
          <a:stretch>
            <a:fillRect/>
          </a:stretch>
        </p:blipFill>
        <p:spPr>
          <a:xfrm>
            <a:off x="98454" y="104323"/>
            <a:ext cx="327702" cy="352877"/>
          </a:xfrm>
          <a:prstGeom prst="rect">
            <a:avLst/>
          </a:prstGeom>
        </p:spPr>
      </p:pic>
      <p:sp>
        <p:nvSpPr>
          <p:cNvPr id="9" name="Title 1">
            <a:extLst>
              <a:ext uri="{FF2B5EF4-FFF2-40B4-BE49-F238E27FC236}">
                <a16:creationId xmlns:a16="http://schemas.microsoft.com/office/drawing/2014/main" id="{79A5E13F-F44E-45F8-B29A-7492E75620CD}"/>
              </a:ext>
            </a:extLst>
          </p:cNvPr>
          <p:cNvSpPr>
            <a:spLocks noGrp="1"/>
          </p:cNvSpPr>
          <p:nvPr>
            <p:ph type="title"/>
          </p:nvPr>
        </p:nvSpPr>
        <p:spPr>
          <a:xfrm>
            <a:off x="604061" y="1307076"/>
            <a:ext cx="4888650" cy="660761"/>
          </a:xfrm>
        </p:spPr>
        <p:txBody>
          <a:bodyPr>
            <a:noAutofit/>
          </a:bodyPr>
          <a:lstStyle/>
          <a:p>
            <a:pPr algn="just"/>
            <a:r>
              <a:rPr lang="en-US" sz="3000" dirty="0"/>
              <a:t>II.A. </a:t>
            </a:r>
            <a:r>
              <a:rPr lang="en-US" sz="3000" i="1" dirty="0"/>
              <a:t>Distributors, agents or </a:t>
            </a:r>
            <a:br>
              <a:rPr lang="en-US" sz="3000" i="1" dirty="0"/>
            </a:br>
            <a:r>
              <a:rPr lang="en-US" sz="3000" i="1" dirty="0"/>
              <a:t>dealers</a:t>
            </a:r>
            <a:br>
              <a:rPr lang="en-US" sz="3000" i="1" dirty="0"/>
            </a:br>
            <a:endParaRPr lang="en-US" sz="3000" i="1" dirty="0"/>
          </a:p>
        </p:txBody>
      </p:sp>
      <p:sp>
        <p:nvSpPr>
          <p:cNvPr id="10" name="Text Placeholder 3">
            <a:extLst>
              <a:ext uri="{FF2B5EF4-FFF2-40B4-BE49-F238E27FC236}">
                <a16:creationId xmlns:a16="http://schemas.microsoft.com/office/drawing/2014/main" id="{D74B84C3-DCDB-4273-AA1F-BE27C4CF2A26}"/>
              </a:ext>
            </a:extLst>
          </p:cNvPr>
          <p:cNvSpPr txBox="1">
            <a:spLocks/>
          </p:cNvSpPr>
          <p:nvPr/>
        </p:nvSpPr>
        <p:spPr>
          <a:xfrm>
            <a:off x="6749922" y="1373577"/>
            <a:ext cx="4291444" cy="3811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2"/>
                </a:solidFill>
                <a:latin typeface="Raleway" pitchFamily="2" charset="-128"/>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2"/>
                </a:solidFill>
                <a:latin typeface="Raleway" pitchFamily="2" charset="-128"/>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2"/>
                </a:solidFill>
                <a:latin typeface="Raleway" pitchFamily="2" charset="-128"/>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2"/>
                </a:solidFill>
                <a:latin typeface="Raleway" pitchFamily="2" charset="-128"/>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2"/>
                </a:solidFill>
                <a:latin typeface="Raleway" pitchFamily="2" charset="-128"/>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150000"/>
              </a:lnSpc>
              <a:spcBef>
                <a:spcPts val="600"/>
              </a:spcBef>
              <a:spcAft>
                <a:spcPts val="0"/>
              </a:spcAft>
              <a:buClrTx/>
              <a:buSzTx/>
              <a:buFont typeface="Arial" panose="020B0604020202020204" pitchFamily="34" charset="0"/>
              <a:buNone/>
              <a:tabLst/>
              <a:defRPr/>
            </a:pPr>
            <a:endParaRPr kumimoji="0" lang="en-US" sz="1300" b="0" i="0" u="none" strike="noStrike" kern="1200" cap="none" spc="0" normalizeH="0" baseline="0" noProof="0" dirty="0">
              <a:ln>
                <a:noFill/>
              </a:ln>
              <a:solidFill>
                <a:srgbClr val="7E7F7F"/>
              </a:solidFill>
              <a:effectLst/>
              <a:uLnTx/>
              <a:uFillTx/>
              <a:latin typeface="Raleway" pitchFamily="2" charset="-128"/>
              <a:ea typeface="+mn-ea"/>
              <a:cs typeface="+mn-cs"/>
            </a:endParaRPr>
          </a:p>
        </p:txBody>
      </p:sp>
      <p:sp>
        <p:nvSpPr>
          <p:cNvPr id="7" name="Text Placeholder 3">
            <a:extLst>
              <a:ext uri="{FF2B5EF4-FFF2-40B4-BE49-F238E27FC236}">
                <a16:creationId xmlns:a16="http://schemas.microsoft.com/office/drawing/2014/main" id="{7AA43B80-C70E-48F9-92CA-CBA6805C2254}"/>
              </a:ext>
            </a:extLst>
          </p:cNvPr>
          <p:cNvSpPr txBox="1">
            <a:spLocks/>
          </p:cNvSpPr>
          <p:nvPr/>
        </p:nvSpPr>
        <p:spPr>
          <a:xfrm>
            <a:off x="532003" y="1967837"/>
            <a:ext cx="4575705" cy="18456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2"/>
                </a:solidFill>
                <a:latin typeface="Raleway" pitchFamily="2" charset="-128"/>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2"/>
                </a:solidFill>
                <a:latin typeface="Raleway" pitchFamily="2" charset="-128"/>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2"/>
                </a:solidFill>
                <a:latin typeface="Raleway" pitchFamily="2" charset="-128"/>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2"/>
                </a:solidFill>
                <a:latin typeface="Raleway" pitchFamily="2" charset="-128"/>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2"/>
                </a:solidFill>
                <a:latin typeface="Raleway" pitchFamily="2" charset="-128"/>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7E7F7F"/>
                </a:solidFill>
                <a:effectLst/>
                <a:uLnTx/>
                <a:uFillTx/>
                <a:latin typeface="Raleway" pitchFamily="2" charset="-128"/>
                <a:ea typeface="+mn-ea"/>
                <a:cs typeface="+mn-cs"/>
              </a:rPr>
              <a:t>Foreign companies wishing to appoint agents or dealers in the Dominican Republic should take into account the </a:t>
            </a:r>
            <a:r>
              <a:rPr kumimoji="0" lang="en-US" sz="1200" b="1" i="0" u="none" strike="noStrike" kern="1200" cap="none" spc="0" normalizeH="0" baseline="0" noProof="0" dirty="0">
                <a:ln>
                  <a:noFill/>
                </a:ln>
                <a:solidFill>
                  <a:srgbClr val="7E7F7F"/>
                </a:solidFill>
                <a:effectLst/>
                <a:uLnTx/>
                <a:uFillTx/>
                <a:latin typeface="Raleway" pitchFamily="2" charset="-128"/>
                <a:ea typeface="+mn-ea"/>
                <a:cs typeface="+mn-cs"/>
              </a:rPr>
              <a:t>Law 173 </a:t>
            </a:r>
            <a:r>
              <a:rPr kumimoji="0" lang="en-US" sz="1200" b="0" i="0" u="none" strike="noStrike" kern="1200" cap="none" spc="0" normalizeH="0" baseline="0" noProof="0" dirty="0">
                <a:ln>
                  <a:noFill/>
                </a:ln>
                <a:solidFill>
                  <a:srgbClr val="7E7F7F"/>
                </a:solidFill>
                <a:effectLst/>
                <a:uLnTx/>
                <a:uFillTx/>
                <a:latin typeface="Raleway" pitchFamily="2" charset="-128"/>
                <a:ea typeface="+mn-ea"/>
                <a:cs typeface="+mn-cs"/>
              </a:rPr>
              <a:t>dated April 6, 1966, on the Protection of agents and importers of goods and products, and the Law 16-95 of foreign investment.</a:t>
            </a:r>
          </a:p>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7E7F7F"/>
                </a:solidFill>
                <a:effectLst/>
                <a:uLnTx/>
                <a:uFillTx/>
                <a:latin typeface="Raleway" pitchFamily="2" charset="-128"/>
                <a:ea typeface="+mn-ea"/>
                <a:cs typeface="+mn-cs"/>
              </a:rPr>
              <a:t> </a:t>
            </a:r>
          </a:p>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7E7F7F"/>
                </a:solidFill>
                <a:effectLst/>
                <a:uLnTx/>
                <a:uFillTx/>
                <a:latin typeface="Raleway" pitchFamily="2" charset="-128"/>
                <a:ea typeface="+mn-ea"/>
                <a:cs typeface="+mn-cs"/>
              </a:rPr>
              <a:t>Law 173 has been designed to protect the local agents against the unjust termination of their contracts by its foreign licensors. This Law consists of broad scopes and applies to any type of agency agreement, representation, distribution, licenses, concession, franchise or foreign products and services.</a:t>
            </a:r>
          </a:p>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defRPr/>
            </a:pPr>
            <a:endParaRPr lang="en-US" sz="1300" dirty="0">
              <a:solidFill>
                <a:srgbClr val="7E7F7F"/>
              </a:solidFill>
            </a:endParaRPr>
          </a:p>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defRPr/>
            </a:pPr>
            <a:endParaRPr kumimoji="0" lang="en-US" sz="1300" b="0" i="0" u="none" strike="noStrike" kern="1200" cap="none" spc="0" normalizeH="0" baseline="0" noProof="0" dirty="0">
              <a:ln>
                <a:noFill/>
              </a:ln>
              <a:solidFill>
                <a:srgbClr val="7E7F7F"/>
              </a:solidFill>
              <a:effectLst/>
              <a:uLnTx/>
              <a:uFillTx/>
              <a:latin typeface="Raleway" pitchFamily="2" charset="-128"/>
              <a:ea typeface="+mn-ea"/>
              <a:cs typeface="+mn-cs"/>
            </a:endParaRPr>
          </a:p>
        </p:txBody>
      </p:sp>
      <p:sp>
        <p:nvSpPr>
          <p:cNvPr id="11" name="Text Placeholder 3">
            <a:extLst>
              <a:ext uri="{FF2B5EF4-FFF2-40B4-BE49-F238E27FC236}">
                <a16:creationId xmlns:a16="http://schemas.microsoft.com/office/drawing/2014/main" id="{CAF0EF4D-D3C4-4B6A-A83E-CE3A664CD34B}"/>
              </a:ext>
            </a:extLst>
          </p:cNvPr>
          <p:cNvSpPr txBox="1">
            <a:spLocks/>
          </p:cNvSpPr>
          <p:nvPr/>
        </p:nvSpPr>
        <p:spPr>
          <a:xfrm>
            <a:off x="6821980" y="1242350"/>
            <a:ext cx="4575705" cy="3811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2"/>
                </a:solidFill>
                <a:latin typeface="Raleway" pitchFamily="2" charset="-128"/>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2"/>
                </a:solidFill>
                <a:latin typeface="Raleway" pitchFamily="2" charset="-128"/>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2"/>
                </a:solidFill>
                <a:latin typeface="Raleway" pitchFamily="2" charset="-128"/>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2"/>
                </a:solidFill>
                <a:latin typeface="Raleway" pitchFamily="2" charset="-128"/>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2"/>
                </a:solidFill>
                <a:latin typeface="Raleway" pitchFamily="2" charset="-128"/>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defRPr/>
            </a:pPr>
            <a:endParaRPr kumimoji="0" lang="en-US" sz="1300" b="0" i="0" u="none" strike="noStrike" kern="1200" cap="none" spc="0" normalizeH="0" baseline="0" noProof="0" dirty="0">
              <a:ln>
                <a:noFill/>
              </a:ln>
              <a:solidFill>
                <a:srgbClr val="7E7F7F"/>
              </a:solidFill>
              <a:effectLst/>
              <a:uLnTx/>
              <a:uFillTx/>
              <a:latin typeface="Raleway" pitchFamily="2" charset="-128"/>
              <a:ea typeface="+mn-ea"/>
              <a:cs typeface="+mn-cs"/>
            </a:endParaRPr>
          </a:p>
        </p:txBody>
      </p:sp>
      <p:sp>
        <p:nvSpPr>
          <p:cNvPr id="12" name="CuadroTexto 11">
            <a:extLst>
              <a:ext uri="{FF2B5EF4-FFF2-40B4-BE49-F238E27FC236}">
                <a16:creationId xmlns:a16="http://schemas.microsoft.com/office/drawing/2014/main" id="{DB6C9E0B-1829-447B-8889-3CCF34D8D28D}"/>
              </a:ext>
            </a:extLst>
          </p:cNvPr>
          <p:cNvSpPr txBox="1"/>
          <p:nvPr/>
        </p:nvSpPr>
        <p:spPr>
          <a:xfrm>
            <a:off x="6121316" y="1434762"/>
            <a:ext cx="5548655" cy="4322594"/>
          </a:xfrm>
          <a:prstGeom prst="rect">
            <a:avLst/>
          </a:prstGeom>
          <a:noFill/>
        </p:spPr>
        <p:txBody>
          <a:bodyPr wrap="square">
            <a:spAutoFit/>
          </a:bodyPr>
          <a:lstStyle/>
          <a:p>
            <a:pPr algn="just">
              <a:lnSpc>
                <a:spcPct val="150000"/>
              </a:lnSpc>
              <a:spcBef>
                <a:spcPts val="600"/>
              </a:spcBef>
              <a:defRPr/>
            </a:pPr>
            <a:r>
              <a:rPr lang="en-US" sz="1200" b="1" i="1" dirty="0">
                <a:solidFill>
                  <a:schemeClr val="bg1"/>
                </a:solidFill>
                <a:latin typeface="Raleway" pitchFamily="2" charset="-128"/>
              </a:rPr>
              <a:t>THE PROVISIONS OF THE LAW 173 ARE PUBLIC, WHICH INVOLVES TWO BASIC IMPLICATIONS: </a:t>
            </a:r>
            <a:endParaRPr lang="es-DO" sz="1200" b="1" i="1" dirty="0">
              <a:solidFill>
                <a:schemeClr val="bg1"/>
              </a:solidFill>
              <a:latin typeface="Raleway" pitchFamily="2" charset="-128"/>
            </a:endParaRPr>
          </a:p>
          <a:p>
            <a:pPr marL="342900" indent="-342900" algn="just">
              <a:lnSpc>
                <a:spcPct val="150000"/>
              </a:lnSpc>
              <a:spcBef>
                <a:spcPts val="600"/>
              </a:spcBef>
              <a:buFont typeface="Arial" panose="020B0604020202020204" pitchFamily="34" charset="0"/>
              <a:buChar char="•"/>
              <a:defRPr/>
            </a:pPr>
            <a:r>
              <a:rPr lang="en-US" sz="1200" dirty="0">
                <a:solidFill>
                  <a:schemeClr val="bg1"/>
                </a:solidFill>
                <a:latin typeface="Raleway" pitchFamily="2" charset="-128"/>
              </a:rPr>
              <a:t>The Dominican courts will always interpret the terms of these agreements in accordance with the Law; and,</a:t>
            </a:r>
            <a:endParaRPr lang="es-DO" sz="1200" dirty="0">
              <a:solidFill>
                <a:schemeClr val="bg1"/>
              </a:solidFill>
              <a:latin typeface="Raleway" pitchFamily="2" charset="-128"/>
            </a:endParaRPr>
          </a:p>
          <a:p>
            <a:pPr marL="342900" indent="-342900" algn="just">
              <a:lnSpc>
                <a:spcPct val="150000"/>
              </a:lnSpc>
              <a:spcBef>
                <a:spcPts val="600"/>
              </a:spcBef>
              <a:buFont typeface="Arial" panose="020B0604020202020204" pitchFamily="34" charset="0"/>
              <a:buChar char="•"/>
              <a:defRPr/>
            </a:pPr>
            <a:r>
              <a:rPr lang="en-US" sz="1200" dirty="0">
                <a:solidFill>
                  <a:schemeClr val="bg1"/>
                </a:solidFill>
                <a:latin typeface="Raleway" pitchFamily="2" charset="-128"/>
              </a:rPr>
              <a:t>The clauses that are not consistent with the Law will be void by the Dominican courts.</a:t>
            </a:r>
          </a:p>
          <a:p>
            <a:pPr marL="285750" indent="-285750" algn="just">
              <a:lnSpc>
                <a:spcPct val="150000"/>
              </a:lnSpc>
              <a:spcBef>
                <a:spcPts val="600"/>
              </a:spcBef>
              <a:buFont typeface="Arial" panose="020B0604020202020204" pitchFamily="34" charset="0"/>
              <a:buChar char="•"/>
            </a:pPr>
            <a:endParaRPr lang="en-US" sz="1200" dirty="0">
              <a:solidFill>
                <a:schemeClr val="bg1"/>
              </a:solidFill>
              <a:latin typeface="Raleway" pitchFamily="2" charset="-128"/>
            </a:endParaRPr>
          </a:p>
          <a:p>
            <a:pPr algn="just">
              <a:lnSpc>
                <a:spcPct val="150000"/>
              </a:lnSpc>
              <a:spcBef>
                <a:spcPts val="600"/>
              </a:spcBef>
            </a:pPr>
            <a:r>
              <a:rPr lang="en-US" sz="1200" b="1" i="1" dirty="0">
                <a:solidFill>
                  <a:schemeClr val="bg1"/>
                </a:solidFill>
                <a:latin typeface="Raleway" pitchFamily="2" charset="-128"/>
              </a:rPr>
              <a:t>EXCEPTIONS:</a:t>
            </a:r>
            <a:endParaRPr lang="en-US" sz="1200" dirty="0">
              <a:solidFill>
                <a:schemeClr val="bg1"/>
              </a:solidFill>
              <a:latin typeface="Raleway" pitchFamily="2" charset="-128"/>
            </a:endParaRPr>
          </a:p>
          <a:p>
            <a:pPr algn="just">
              <a:lnSpc>
                <a:spcPct val="150000"/>
              </a:lnSpc>
              <a:spcBef>
                <a:spcPts val="600"/>
              </a:spcBef>
            </a:pPr>
            <a:r>
              <a:rPr lang="en-US" sz="1200" dirty="0">
                <a:solidFill>
                  <a:schemeClr val="bg1"/>
                </a:solidFill>
                <a:latin typeface="Raleway" pitchFamily="2" charset="-128"/>
              </a:rPr>
              <a:t>With the application of CAFTA-DR, significant commitments were assumed against this Law. According to the annex ratified by the Dominican Republic, contracts for dealership, distribution, or fabrication signed after the agreement between parties can’t be registered in the Dominican Republic under the Law 173, unless the contract specifies the interest of both parties to register it under this Law . </a:t>
            </a:r>
          </a:p>
        </p:txBody>
      </p:sp>
      <p:pic>
        <p:nvPicPr>
          <p:cNvPr id="3076" name="Picture 4" descr="Expand">
            <a:extLst>
              <a:ext uri="{FF2B5EF4-FFF2-40B4-BE49-F238E27FC236}">
                <a16:creationId xmlns:a16="http://schemas.microsoft.com/office/drawing/2014/main" id="{9AED04F5-5EA6-4E28-8415-BD8C33CB4E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1042" y="5367263"/>
            <a:ext cx="1195647" cy="1195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7107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99D1299-A168-FA4F-B299-4875FDDB2DE5}"/>
              </a:ext>
            </a:extLst>
          </p:cNvPr>
          <p:cNvSpPr/>
          <p:nvPr/>
        </p:nvSpPr>
        <p:spPr>
          <a:xfrm>
            <a:off x="5599289" y="0"/>
            <a:ext cx="6592711" cy="6858000"/>
          </a:xfrm>
          <a:prstGeom prst="rect">
            <a:avLst/>
          </a:prstGeom>
          <a:solidFill>
            <a:srgbClr val="EBEBEB"/>
          </a:solidFill>
          <a:ln>
            <a:solidFill>
              <a:srgbClr val="EBEB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6" name="Imagen 5" descr="Icono&#10;&#10;Descripción generada automáticamente">
            <a:extLst>
              <a:ext uri="{FF2B5EF4-FFF2-40B4-BE49-F238E27FC236}">
                <a16:creationId xmlns:a16="http://schemas.microsoft.com/office/drawing/2014/main" id="{FEE7643E-E3E7-4A24-ABCD-248D037FEC36}"/>
              </a:ext>
            </a:extLst>
          </p:cNvPr>
          <p:cNvPicPr>
            <a:picLocks noChangeAspect="1"/>
          </p:cNvPicPr>
          <p:nvPr/>
        </p:nvPicPr>
        <p:blipFill>
          <a:blip r:embed="rId2"/>
          <a:stretch>
            <a:fillRect/>
          </a:stretch>
        </p:blipFill>
        <p:spPr>
          <a:xfrm>
            <a:off x="98454" y="104323"/>
            <a:ext cx="327702" cy="352877"/>
          </a:xfrm>
          <a:prstGeom prst="rect">
            <a:avLst/>
          </a:prstGeom>
        </p:spPr>
      </p:pic>
      <p:sp>
        <p:nvSpPr>
          <p:cNvPr id="9" name="Title 1">
            <a:extLst>
              <a:ext uri="{FF2B5EF4-FFF2-40B4-BE49-F238E27FC236}">
                <a16:creationId xmlns:a16="http://schemas.microsoft.com/office/drawing/2014/main" id="{79A5E13F-F44E-45F8-B29A-7492E75620CD}"/>
              </a:ext>
            </a:extLst>
          </p:cNvPr>
          <p:cNvSpPr>
            <a:spLocks noGrp="1"/>
          </p:cNvSpPr>
          <p:nvPr>
            <p:ph type="title"/>
          </p:nvPr>
        </p:nvSpPr>
        <p:spPr>
          <a:xfrm>
            <a:off x="98454" y="2379100"/>
            <a:ext cx="5074466" cy="1600200"/>
          </a:xfrm>
        </p:spPr>
        <p:txBody>
          <a:bodyPr>
            <a:noAutofit/>
          </a:bodyPr>
          <a:lstStyle/>
          <a:p>
            <a:pPr algn="ctr"/>
            <a:r>
              <a:rPr lang="en-US" sz="3000" dirty="0"/>
              <a:t>III. PROTECTION OF INDUSTRIAL PROPERTY RIGHTS</a:t>
            </a:r>
          </a:p>
        </p:txBody>
      </p:sp>
      <p:pic>
        <p:nvPicPr>
          <p:cNvPr id="7" name="Picture 4" descr="Light bulb free icon">
            <a:extLst>
              <a:ext uri="{FF2B5EF4-FFF2-40B4-BE49-F238E27FC236}">
                <a16:creationId xmlns:a16="http://schemas.microsoft.com/office/drawing/2014/main" id="{51080106-A372-4EF3-8E2D-FE3A83683A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4704" y="840509"/>
            <a:ext cx="5421879" cy="5421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7817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99D1299-A168-FA4F-B299-4875FDDB2DE5}"/>
              </a:ext>
            </a:extLst>
          </p:cNvPr>
          <p:cNvSpPr/>
          <p:nvPr/>
        </p:nvSpPr>
        <p:spPr>
          <a:xfrm>
            <a:off x="5599289" y="0"/>
            <a:ext cx="6592711" cy="6858000"/>
          </a:xfrm>
          <a:prstGeom prst="rect">
            <a:avLst/>
          </a:prstGeom>
          <a:solidFill>
            <a:srgbClr val="EBEBEB"/>
          </a:solidFill>
          <a:ln>
            <a:solidFill>
              <a:srgbClr val="EBEB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E7F7F"/>
              </a:solidFill>
              <a:effectLst/>
              <a:uLnTx/>
              <a:uFillTx/>
              <a:latin typeface="Calibri" panose="020F0502020204030204"/>
              <a:ea typeface="+mn-ea"/>
              <a:cs typeface="+mn-cs"/>
            </a:endParaRPr>
          </a:p>
        </p:txBody>
      </p:sp>
      <p:pic>
        <p:nvPicPr>
          <p:cNvPr id="6" name="Imagen 5" descr="Icono&#10;&#10;Descripción generada automáticamente">
            <a:extLst>
              <a:ext uri="{FF2B5EF4-FFF2-40B4-BE49-F238E27FC236}">
                <a16:creationId xmlns:a16="http://schemas.microsoft.com/office/drawing/2014/main" id="{FEE7643E-E3E7-4A24-ABCD-248D037FEC36}"/>
              </a:ext>
            </a:extLst>
          </p:cNvPr>
          <p:cNvPicPr>
            <a:picLocks noChangeAspect="1"/>
          </p:cNvPicPr>
          <p:nvPr/>
        </p:nvPicPr>
        <p:blipFill>
          <a:blip r:embed="rId2"/>
          <a:stretch>
            <a:fillRect/>
          </a:stretch>
        </p:blipFill>
        <p:spPr>
          <a:xfrm>
            <a:off x="98454" y="104323"/>
            <a:ext cx="327702" cy="352877"/>
          </a:xfrm>
          <a:prstGeom prst="rect">
            <a:avLst/>
          </a:prstGeom>
        </p:spPr>
      </p:pic>
      <p:sp>
        <p:nvSpPr>
          <p:cNvPr id="10" name="Title 1">
            <a:extLst>
              <a:ext uri="{FF2B5EF4-FFF2-40B4-BE49-F238E27FC236}">
                <a16:creationId xmlns:a16="http://schemas.microsoft.com/office/drawing/2014/main" id="{0ED5D982-3F85-4995-82CB-285B3B06DBFE}"/>
              </a:ext>
            </a:extLst>
          </p:cNvPr>
          <p:cNvSpPr txBox="1">
            <a:spLocks/>
          </p:cNvSpPr>
          <p:nvPr/>
        </p:nvSpPr>
        <p:spPr>
          <a:xfrm>
            <a:off x="5847644" y="297275"/>
            <a:ext cx="6096000" cy="16002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baseline="0">
                <a:solidFill>
                  <a:schemeClr val="tx1"/>
                </a:solidFill>
                <a:latin typeface="Raleway SemiBold" pitchFamily="2" charset="-128"/>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Raleway SemiBold" pitchFamily="2" charset="-128"/>
              <a:ea typeface="+mj-ea"/>
              <a:cs typeface="+mj-cs"/>
            </a:endParaRPr>
          </a:p>
        </p:txBody>
      </p:sp>
      <p:sp>
        <p:nvSpPr>
          <p:cNvPr id="12" name="Title 1">
            <a:extLst>
              <a:ext uri="{FF2B5EF4-FFF2-40B4-BE49-F238E27FC236}">
                <a16:creationId xmlns:a16="http://schemas.microsoft.com/office/drawing/2014/main" id="{E034A21D-848E-4902-83C3-88BB7D9C98BD}"/>
              </a:ext>
            </a:extLst>
          </p:cNvPr>
          <p:cNvSpPr>
            <a:spLocks noGrp="1"/>
          </p:cNvSpPr>
          <p:nvPr>
            <p:ph type="title"/>
          </p:nvPr>
        </p:nvSpPr>
        <p:spPr>
          <a:xfrm>
            <a:off x="319196" y="722228"/>
            <a:ext cx="5031737" cy="1600200"/>
          </a:xfrm>
        </p:spPr>
        <p:txBody>
          <a:bodyPr>
            <a:normAutofit/>
          </a:bodyPr>
          <a:lstStyle/>
          <a:p>
            <a:pPr algn="ctr"/>
            <a:r>
              <a:rPr lang="en-US" sz="3000" dirty="0"/>
              <a:t>PROTECTION OF INDUSTRIAL PROPERTY RIGHTS</a:t>
            </a:r>
          </a:p>
        </p:txBody>
      </p:sp>
      <p:sp>
        <p:nvSpPr>
          <p:cNvPr id="14" name="Text Placeholder 3">
            <a:extLst>
              <a:ext uri="{FF2B5EF4-FFF2-40B4-BE49-F238E27FC236}">
                <a16:creationId xmlns:a16="http://schemas.microsoft.com/office/drawing/2014/main" id="{7328374B-0D6B-4119-B2C6-54B3FF8A8BF5}"/>
              </a:ext>
            </a:extLst>
          </p:cNvPr>
          <p:cNvSpPr txBox="1">
            <a:spLocks/>
          </p:cNvSpPr>
          <p:nvPr/>
        </p:nvSpPr>
        <p:spPr>
          <a:xfrm>
            <a:off x="483046" y="2214614"/>
            <a:ext cx="4704035" cy="3811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2"/>
                </a:solidFill>
                <a:latin typeface="Raleway" pitchFamily="2" charset="-128"/>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2"/>
                </a:solidFill>
                <a:latin typeface="Raleway" pitchFamily="2" charset="-128"/>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2"/>
                </a:solidFill>
                <a:latin typeface="Raleway" pitchFamily="2" charset="-128"/>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2"/>
                </a:solidFill>
                <a:latin typeface="Raleway" pitchFamily="2" charset="-128"/>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2"/>
                </a:solidFill>
                <a:latin typeface="Raleway" pitchFamily="2" charset="-128"/>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spcBef>
                <a:spcPts val="600"/>
              </a:spcBef>
              <a:buFont typeface="Arial" panose="020B0604020202020204" pitchFamily="34" charset="0"/>
              <a:buNone/>
            </a:pPr>
            <a:r>
              <a:rPr lang="en-US" sz="1200" dirty="0">
                <a:latin typeface="Raleway" pitchFamily="2" charset="0"/>
              </a:rPr>
              <a:t>The legal basis for the Protection of Industrial Property Rights in the Dominican Republic is referred to in the Law No. 20-00 on Industrial Property.</a:t>
            </a:r>
            <a:endParaRPr lang="en-US" sz="1200" i="1" dirty="0">
              <a:latin typeface="Raleway" pitchFamily="2" charset="0"/>
            </a:endParaRPr>
          </a:p>
          <a:p>
            <a:pPr marL="0" indent="0" algn="just">
              <a:lnSpc>
                <a:spcPct val="150000"/>
              </a:lnSpc>
              <a:spcBef>
                <a:spcPts val="600"/>
              </a:spcBef>
              <a:buFont typeface="Arial" panose="020B0604020202020204" pitchFamily="34" charset="0"/>
              <a:buNone/>
            </a:pPr>
            <a:r>
              <a:rPr lang="en-US" sz="1200" dirty="0">
                <a:latin typeface="Raleway" pitchFamily="2" charset="0"/>
              </a:rPr>
              <a:t>Main objective: To provide an appropriate legal framework, contributing to the transfer and distribution of technical knowledge by effectively achieving balance between rights and obligations concerning those who hold the property rights. This Law  also promotes social development and the interests of technological advancement of the country.</a:t>
            </a:r>
          </a:p>
          <a:p>
            <a:pPr marL="0" indent="0" algn="ctr">
              <a:lnSpc>
                <a:spcPct val="100000"/>
              </a:lnSpc>
              <a:spcBef>
                <a:spcPts val="600"/>
              </a:spcBef>
              <a:buFont typeface="Arial" panose="020B0604020202020204" pitchFamily="34" charset="0"/>
              <a:buNone/>
            </a:pPr>
            <a:endParaRPr lang="es-DO" altLang="en-US" sz="1200" b="1" dirty="0">
              <a:latin typeface="Raleway" pitchFamily="2" charset="0"/>
            </a:endParaRPr>
          </a:p>
          <a:p>
            <a:pPr marL="0" indent="0" algn="ctr">
              <a:lnSpc>
                <a:spcPct val="100000"/>
              </a:lnSpc>
              <a:spcBef>
                <a:spcPts val="600"/>
              </a:spcBef>
              <a:buFont typeface="Arial" panose="020B0604020202020204" pitchFamily="34" charset="0"/>
              <a:buNone/>
            </a:pPr>
            <a:r>
              <a:rPr lang="es-DO" altLang="en-US" sz="1200" b="1" i="1" dirty="0">
                <a:latin typeface="Raleway" pitchFamily="2" charset="0"/>
              </a:rPr>
              <a:t>Oficina Nacional de Propiedad Industrial</a:t>
            </a:r>
          </a:p>
          <a:p>
            <a:pPr marL="0" indent="0" algn="ctr">
              <a:lnSpc>
                <a:spcPct val="100000"/>
              </a:lnSpc>
              <a:spcBef>
                <a:spcPts val="600"/>
              </a:spcBef>
              <a:buFont typeface="Arial" panose="020B0604020202020204" pitchFamily="34" charset="0"/>
              <a:buNone/>
            </a:pPr>
            <a:r>
              <a:rPr lang="en-US" altLang="en-US" sz="1200" dirty="0">
                <a:latin typeface="Raleway" pitchFamily="2" charset="0"/>
              </a:rPr>
              <a:t>(National Office of Industrial Property)</a:t>
            </a:r>
            <a:endParaRPr lang="es-DO" altLang="en-US" sz="1200" b="1" dirty="0">
              <a:latin typeface="Raleway" pitchFamily="2" charset="0"/>
            </a:endParaRPr>
          </a:p>
          <a:p>
            <a:pPr marL="0" indent="0" algn="just">
              <a:lnSpc>
                <a:spcPct val="100000"/>
              </a:lnSpc>
              <a:spcBef>
                <a:spcPts val="600"/>
              </a:spcBef>
              <a:buFont typeface="Arial" panose="020B0604020202020204" pitchFamily="34" charset="0"/>
              <a:buNone/>
            </a:pPr>
            <a:r>
              <a:rPr lang="en-US" altLang="en-US" sz="1200" dirty="0">
                <a:latin typeface="Raleway" pitchFamily="2" charset="0"/>
              </a:rPr>
              <a:t>Created under the Law 20-00, constitutes the governmental agency responsible for granting patents and register the industrial property rights.</a:t>
            </a:r>
            <a:endParaRPr lang="es-DO" altLang="en-US" sz="1200" dirty="0">
              <a:latin typeface="Raleway" pitchFamily="2" charset="0"/>
            </a:endParaRPr>
          </a:p>
          <a:p>
            <a:pPr marL="0" indent="0" algn="just">
              <a:lnSpc>
                <a:spcPct val="120000"/>
              </a:lnSpc>
              <a:spcBef>
                <a:spcPts val="1200"/>
              </a:spcBef>
              <a:buFont typeface="Arial" panose="020B0604020202020204" pitchFamily="34" charset="0"/>
              <a:buNone/>
            </a:pPr>
            <a:endParaRPr lang="en-US" sz="1200" dirty="0"/>
          </a:p>
        </p:txBody>
      </p:sp>
      <p:sp>
        <p:nvSpPr>
          <p:cNvPr id="15" name="Text Placeholder 3">
            <a:extLst>
              <a:ext uri="{FF2B5EF4-FFF2-40B4-BE49-F238E27FC236}">
                <a16:creationId xmlns:a16="http://schemas.microsoft.com/office/drawing/2014/main" id="{13DB3F62-E46D-474F-855A-C83BE86A2ABE}"/>
              </a:ext>
            </a:extLst>
          </p:cNvPr>
          <p:cNvSpPr txBox="1">
            <a:spLocks/>
          </p:cNvSpPr>
          <p:nvPr/>
        </p:nvSpPr>
        <p:spPr>
          <a:xfrm>
            <a:off x="6316741" y="1097375"/>
            <a:ext cx="5157805" cy="3811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2"/>
                </a:solidFill>
                <a:latin typeface="Raleway" pitchFamily="2" charset="-128"/>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2"/>
                </a:solidFill>
                <a:latin typeface="Raleway" pitchFamily="2" charset="-128"/>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2"/>
                </a:solidFill>
                <a:latin typeface="Raleway" pitchFamily="2" charset="-128"/>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2"/>
                </a:solidFill>
                <a:latin typeface="Raleway" pitchFamily="2" charset="-128"/>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2"/>
                </a:solidFill>
                <a:latin typeface="Raleway" pitchFamily="2" charset="-128"/>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spcBef>
                <a:spcPts val="600"/>
              </a:spcBef>
              <a:buFont typeface="Arial" panose="020B0604020202020204" pitchFamily="34" charset="0"/>
              <a:buNone/>
            </a:pPr>
            <a:r>
              <a:rPr lang="en-US" sz="1200" b="1" i="1" dirty="0">
                <a:latin typeface="Raleway" pitchFamily="2" charset="0"/>
              </a:rPr>
              <a:t>THE SCOPE OF THE INDUSTRIAL PROPERTY LAW </a:t>
            </a:r>
          </a:p>
          <a:p>
            <a:pPr algn="just">
              <a:lnSpc>
                <a:spcPct val="150000"/>
              </a:lnSpc>
              <a:spcBef>
                <a:spcPts val="600"/>
              </a:spcBef>
            </a:pPr>
            <a:r>
              <a:rPr lang="en-US" sz="1200" dirty="0">
                <a:latin typeface="Raleway" pitchFamily="2" charset="0"/>
              </a:rPr>
              <a:t>Patents: protect inventions, utility models and industrial designs.</a:t>
            </a:r>
          </a:p>
          <a:p>
            <a:pPr algn="just">
              <a:lnSpc>
                <a:spcPct val="150000"/>
              </a:lnSpc>
              <a:spcBef>
                <a:spcPts val="600"/>
              </a:spcBef>
            </a:pPr>
            <a:r>
              <a:rPr lang="en-US" sz="1200" dirty="0">
                <a:latin typeface="Raleway" pitchFamily="2" charset="0"/>
              </a:rPr>
              <a:t>Brands: Protects all types of brands, including collective marks and classification. The Registry provides the exclusive right for trademark.</a:t>
            </a:r>
          </a:p>
          <a:p>
            <a:pPr algn="just">
              <a:lnSpc>
                <a:spcPct val="150000"/>
              </a:lnSpc>
              <a:spcBef>
                <a:spcPts val="600"/>
              </a:spcBef>
            </a:pPr>
            <a:r>
              <a:rPr lang="en-US" sz="1200" dirty="0">
                <a:latin typeface="Raleway" pitchFamily="2" charset="0"/>
              </a:rPr>
              <a:t>Trade Names: protects distinctive signs such as the trade names, labels, emblems, slogans, origin appellations, etc.</a:t>
            </a:r>
          </a:p>
          <a:p>
            <a:pPr marL="0" indent="0" algn="just">
              <a:lnSpc>
                <a:spcPct val="150000"/>
              </a:lnSpc>
              <a:spcBef>
                <a:spcPts val="600"/>
              </a:spcBef>
              <a:buFont typeface="Arial" panose="020B0604020202020204" pitchFamily="34" charset="0"/>
              <a:buNone/>
            </a:pPr>
            <a:endParaRPr lang="en-US" sz="1200" dirty="0">
              <a:latin typeface="Raleway" pitchFamily="2" charset="0"/>
            </a:endParaRPr>
          </a:p>
          <a:p>
            <a:pPr marL="0" indent="0" algn="just">
              <a:lnSpc>
                <a:spcPct val="150000"/>
              </a:lnSpc>
              <a:spcBef>
                <a:spcPts val="600"/>
              </a:spcBef>
              <a:buFont typeface="Arial" panose="020B0604020202020204" pitchFamily="34" charset="0"/>
              <a:buNone/>
            </a:pPr>
            <a:r>
              <a:rPr lang="en-US" sz="1200" dirty="0">
                <a:latin typeface="Raleway" pitchFamily="2" charset="0"/>
              </a:rPr>
              <a:t>Also protected as industrial property in our country, the international treaties and conventions ratified by the Dominican Republic, among which we can mention the following:</a:t>
            </a:r>
          </a:p>
          <a:p>
            <a:pPr algn="just">
              <a:lnSpc>
                <a:spcPct val="150000"/>
              </a:lnSpc>
              <a:spcBef>
                <a:spcPts val="600"/>
              </a:spcBef>
            </a:pPr>
            <a:r>
              <a:rPr lang="en-US" sz="1200" dirty="0">
                <a:latin typeface="Raleway" pitchFamily="2" charset="0"/>
              </a:rPr>
              <a:t>Paris Convention for the Protection of Industrial Property.</a:t>
            </a:r>
          </a:p>
          <a:p>
            <a:pPr algn="just">
              <a:lnSpc>
                <a:spcPct val="150000"/>
              </a:lnSpc>
              <a:spcBef>
                <a:spcPts val="600"/>
              </a:spcBef>
            </a:pPr>
            <a:r>
              <a:rPr lang="en-US" sz="1200" dirty="0">
                <a:latin typeface="Raleway" pitchFamily="2" charset="0"/>
              </a:rPr>
              <a:t>Agreement on aspects of the Trade Related Intellectual Property Rights (TRIPS).</a:t>
            </a:r>
          </a:p>
          <a:p>
            <a:pPr algn="just">
              <a:lnSpc>
                <a:spcPct val="150000"/>
              </a:lnSpc>
              <a:spcBef>
                <a:spcPts val="600"/>
              </a:spcBef>
            </a:pPr>
            <a:r>
              <a:rPr lang="en-US" sz="1200" dirty="0">
                <a:latin typeface="Raleway" pitchFamily="2" charset="0"/>
              </a:rPr>
              <a:t>CAFTA-DR (Chapter 15).</a:t>
            </a:r>
          </a:p>
          <a:p>
            <a:pPr marL="0" indent="0" algn="just">
              <a:lnSpc>
                <a:spcPct val="120000"/>
              </a:lnSpc>
              <a:spcBef>
                <a:spcPts val="1200"/>
              </a:spcBef>
              <a:buFont typeface="Arial" panose="020B0604020202020204" pitchFamily="34" charset="0"/>
              <a:buNone/>
            </a:pPr>
            <a:endParaRPr lang="en-US" sz="1200" dirty="0"/>
          </a:p>
        </p:txBody>
      </p:sp>
      <p:pic>
        <p:nvPicPr>
          <p:cNvPr id="10244" name="Picture 4" descr="Light bulb free icon">
            <a:extLst>
              <a:ext uri="{FF2B5EF4-FFF2-40B4-BE49-F238E27FC236}">
                <a16:creationId xmlns:a16="http://schemas.microsoft.com/office/drawing/2014/main" id="{C28EE8C3-F8B9-4BA1-87D6-FB9944B43A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2233" y="5367248"/>
            <a:ext cx="1356958" cy="1356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5462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99D1299-A168-FA4F-B299-4875FDDB2DE5}"/>
              </a:ext>
            </a:extLst>
          </p:cNvPr>
          <p:cNvSpPr/>
          <p:nvPr/>
        </p:nvSpPr>
        <p:spPr>
          <a:xfrm>
            <a:off x="5599289" y="0"/>
            <a:ext cx="6592711" cy="6858000"/>
          </a:xfrm>
          <a:prstGeom prst="rect">
            <a:avLst/>
          </a:prstGeom>
          <a:solidFill>
            <a:srgbClr val="18355E"/>
          </a:solidFill>
          <a:ln>
            <a:solidFill>
              <a:srgbClr val="1835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lgn="just" fontAlgn="auto">
              <a:lnSpc>
                <a:spcPct val="150000"/>
              </a:lnSpc>
              <a:spcBef>
                <a:spcPts val="600"/>
              </a:spcBef>
              <a:spcAft>
                <a:spcPts val="0"/>
              </a:spcAft>
              <a:buClrTx/>
              <a:buSzTx/>
              <a:buFont typeface="Arial" panose="020B0604020202020204" pitchFamily="34" charset="0"/>
              <a:buChar char="•"/>
              <a:tabLst/>
              <a:defRPr/>
            </a:pPr>
            <a:endParaRPr lang="en-US" sz="1200" dirty="0">
              <a:solidFill>
                <a:schemeClr val="bg1"/>
              </a:solidFill>
              <a:latin typeface="Raleway" pitchFamily="2" charset="-128"/>
            </a:endParaRPr>
          </a:p>
          <a:p>
            <a:pPr marL="342900" marR="0" lvl="0" indent="-342900" algn="just" fontAlgn="auto">
              <a:lnSpc>
                <a:spcPct val="150000"/>
              </a:lnSpc>
              <a:spcBef>
                <a:spcPts val="600"/>
              </a:spcBef>
              <a:spcAft>
                <a:spcPts val="0"/>
              </a:spcAft>
              <a:buClrTx/>
              <a:buSzTx/>
              <a:buFont typeface="Arial" panose="020B0604020202020204" pitchFamily="34" charset="0"/>
              <a:buChar char="•"/>
              <a:tabLst/>
              <a:defRPr/>
            </a:pPr>
            <a:endParaRPr lang="en-US" sz="1200" dirty="0">
              <a:solidFill>
                <a:schemeClr val="bg1"/>
              </a:solidFill>
              <a:latin typeface="Raleway" pitchFamily="2" charset="-128"/>
            </a:endParaRPr>
          </a:p>
        </p:txBody>
      </p:sp>
      <p:pic>
        <p:nvPicPr>
          <p:cNvPr id="6" name="Imagen 5" descr="Icono&#10;&#10;Descripción generada automáticamente">
            <a:extLst>
              <a:ext uri="{FF2B5EF4-FFF2-40B4-BE49-F238E27FC236}">
                <a16:creationId xmlns:a16="http://schemas.microsoft.com/office/drawing/2014/main" id="{FEE7643E-E3E7-4A24-ABCD-248D037FEC36}"/>
              </a:ext>
            </a:extLst>
          </p:cNvPr>
          <p:cNvPicPr>
            <a:picLocks noChangeAspect="1"/>
          </p:cNvPicPr>
          <p:nvPr/>
        </p:nvPicPr>
        <p:blipFill>
          <a:blip r:embed="rId2"/>
          <a:stretch>
            <a:fillRect/>
          </a:stretch>
        </p:blipFill>
        <p:spPr>
          <a:xfrm>
            <a:off x="98454" y="104323"/>
            <a:ext cx="327702" cy="352877"/>
          </a:xfrm>
          <a:prstGeom prst="rect">
            <a:avLst/>
          </a:prstGeom>
        </p:spPr>
      </p:pic>
      <p:sp>
        <p:nvSpPr>
          <p:cNvPr id="9" name="Title 1">
            <a:extLst>
              <a:ext uri="{FF2B5EF4-FFF2-40B4-BE49-F238E27FC236}">
                <a16:creationId xmlns:a16="http://schemas.microsoft.com/office/drawing/2014/main" id="{79A5E13F-F44E-45F8-B29A-7492E75620CD}"/>
              </a:ext>
            </a:extLst>
          </p:cNvPr>
          <p:cNvSpPr>
            <a:spLocks noGrp="1"/>
          </p:cNvSpPr>
          <p:nvPr>
            <p:ph type="title"/>
          </p:nvPr>
        </p:nvSpPr>
        <p:spPr>
          <a:xfrm>
            <a:off x="426156" y="1187030"/>
            <a:ext cx="4808459" cy="3573505"/>
          </a:xfrm>
        </p:spPr>
        <p:txBody>
          <a:bodyPr>
            <a:noAutofit/>
          </a:bodyPr>
          <a:lstStyle/>
          <a:p>
            <a:pPr algn="ctr"/>
            <a:br>
              <a:rPr lang="en-US" sz="3000" dirty="0"/>
            </a:br>
            <a:r>
              <a:rPr lang="en-US" sz="3000" dirty="0"/>
              <a:t>IV. IMPORTING PRODUCTS</a:t>
            </a:r>
            <a:br>
              <a:rPr lang="en-US" sz="3000" dirty="0"/>
            </a:br>
            <a:r>
              <a:rPr lang="en-US" sz="3000" dirty="0"/>
              <a:t>INTO THE D.R.</a:t>
            </a:r>
          </a:p>
        </p:txBody>
      </p:sp>
      <p:sp>
        <p:nvSpPr>
          <p:cNvPr id="10" name="Text Placeholder 3">
            <a:extLst>
              <a:ext uri="{FF2B5EF4-FFF2-40B4-BE49-F238E27FC236}">
                <a16:creationId xmlns:a16="http://schemas.microsoft.com/office/drawing/2014/main" id="{D74B84C3-DCDB-4273-AA1F-BE27C4CF2A26}"/>
              </a:ext>
            </a:extLst>
          </p:cNvPr>
          <p:cNvSpPr txBox="1">
            <a:spLocks/>
          </p:cNvSpPr>
          <p:nvPr/>
        </p:nvSpPr>
        <p:spPr>
          <a:xfrm>
            <a:off x="7123063" y="2103120"/>
            <a:ext cx="3949490" cy="35075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2"/>
                </a:solidFill>
                <a:latin typeface="Raleway" pitchFamily="2" charset="-128"/>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2"/>
                </a:solidFill>
                <a:latin typeface="Raleway" pitchFamily="2" charset="-128"/>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2"/>
                </a:solidFill>
                <a:latin typeface="Raleway" pitchFamily="2" charset="-128"/>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2"/>
                </a:solidFill>
                <a:latin typeface="Raleway" pitchFamily="2" charset="-128"/>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2"/>
                </a:solidFill>
                <a:latin typeface="Raleway" pitchFamily="2" charset="-128"/>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150000"/>
              </a:lnSpc>
              <a:spcBef>
                <a:spcPts val="60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schemeClr val="bg1"/>
              </a:solidFill>
              <a:effectLst/>
              <a:uLnTx/>
              <a:uFillTx/>
              <a:latin typeface="Raleway" pitchFamily="2" charset="-128"/>
              <a:ea typeface="+mn-ea"/>
              <a:cs typeface="+mn-cs"/>
            </a:endParaRPr>
          </a:p>
        </p:txBody>
      </p:sp>
      <p:sp>
        <p:nvSpPr>
          <p:cNvPr id="7" name="Text Placeholder 3">
            <a:extLst>
              <a:ext uri="{FF2B5EF4-FFF2-40B4-BE49-F238E27FC236}">
                <a16:creationId xmlns:a16="http://schemas.microsoft.com/office/drawing/2014/main" id="{A4D99070-C868-4F0E-AEAF-417100314E17}"/>
              </a:ext>
            </a:extLst>
          </p:cNvPr>
          <p:cNvSpPr txBox="1">
            <a:spLocks/>
          </p:cNvSpPr>
          <p:nvPr/>
        </p:nvSpPr>
        <p:spPr>
          <a:xfrm>
            <a:off x="6316741" y="700212"/>
            <a:ext cx="5157805" cy="3811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2"/>
                </a:solidFill>
                <a:latin typeface="Raleway" pitchFamily="2" charset="-128"/>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2"/>
                </a:solidFill>
                <a:latin typeface="Raleway" pitchFamily="2" charset="-128"/>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2"/>
                </a:solidFill>
                <a:latin typeface="Raleway" pitchFamily="2" charset="-128"/>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2"/>
                </a:solidFill>
                <a:latin typeface="Raleway" pitchFamily="2" charset="-128"/>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2"/>
                </a:solidFill>
                <a:latin typeface="Raleway" pitchFamily="2" charset="-128"/>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spcBef>
                <a:spcPts val="600"/>
              </a:spcBef>
              <a:buFont typeface="Arial" panose="020B0604020202020204" pitchFamily="34" charset="0"/>
              <a:buNone/>
            </a:pPr>
            <a:r>
              <a:rPr lang="en-US" sz="1200" dirty="0">
                <a:solidFill>
                  <a:schemeClr val="bg1"/>
                </a:solidFill>
                <a:latin typeface="Raleway" pitchFamily="2" charset="0"/>
              </a:rPr>
              <a:t>It is important to make imports from the Dominican Republic, maintain a legally constituted company with a valid National Taxpayer Registry of the DGII and make liaison with the DGA and Customs Technical Agency.</a:t>
            </a:r>
          </a:p>
          <a:p>
            <a:pPr marL="0" indent="0" algn="just">
              <a:lnSpc>
                <a:spcPct val="150000"/>
              </a:lnSpc>
              <a:spcBef>
                <a:spcPts val="600"/>
              </a:spcBef>
              <a:buFont typeface="Arial" panose="020B0604020202020204" pitchFamily="34" charset="0"/>
              <a:buNone/>
            </a:pPr>
            <a:endParaRPr lang="en-US" sz="1200" dirty="0">
              <a:solidFill>
                <a:schemeClr val="bg1"/>
              </a:solidFill>
              <a:latin typeface="Raleway" pitchFamily="2" charset="0"/>
            </a:endParaRPr>
          </a:p>
          <a:p>
            <a:pPr marL="0" indent="0" algn="just">
              <a:lnSpc>
                <a:spcPct val="150000"/>
              </a:lnSpc>
              <a:spcBef>
                <a:spcPts val="600"/>
              </a:spcBef>
              <a:buFont typeface="Arial" panose="020B0604020202020204" pitchFamily="34" charset="0"/>
              <a:buNone/>
            </a:pPr>
            <a:r>
              <a:rPr lang="en-US" sz="1200" b="1" dirty="0">
                <a:solidFill>
                  <a:schemeClr val="bg1"/>
                </a:solidFill>
                <a:latin typeface="Raleway" pitchFamily="2" charset="0"/>
              </a:rPr>
              <a:t>REMEMBER, IMPORTANT</a:t>
            </a:r>
          </a:p>
          <a:p>
            <a:pPr marL="0" indent="0" algn="just">
              <a:lnSpc>
                <a:spcPct val="150000"/>
              </a:lnSpc>
              <a:spcBef>
                <a:spcPts val="600"/>
              </a:spcBef>
              <a:buFont typeface="Arial" panose="020B0604020202020204" pitchFamily="34" charset="0"/>
              <a:buNone/>
            </a:pPr>
            <a:r>
              <a:rPr lang="en-US" sz="1200" dirty="0">
                <a:solidFill>
                  <a:schemeClr val="bg1"/>
                </a:solidFill>
                <a:latin typeface="Raleway" pitchFamily="2" charset="0"/>
              </a:rPr>
              <a:t>The importation of:</a:t>
            </a:r>
          </a:p>
          <a:p>
            <a:pPr algn="just">
              <a:lnSpc>
                <a:spcPct val="150000"/>
              </a:lnSpc>
              <a:spcBef>
                <a:spcPts val="600"/>
              </a:spcBef>
            </a:pPr>
            <a:r>
              <a:rPr lang="en-US" sz="1200" dirty="0">
                <a:solidFill>
                  <a:schemeClr val="bg1"/>
                </a:solidFill>
                <a:latin typeface="Raleway" pitchFamily="2" charset="0"/>
              </a:rPr>
              <a:t>Medicines with controlled substances through the Ministry of Public Health (https://www.msp.gob.do/web/?page_id=5756);</a:t>
            </a:r>
          </a:p>
          <a:p>
            <a:pPr algn="just">
              <a:lnSpc>
                <a:spcPct val="150000"/>
              </a:lnSpc>
              <a:spcBef>
                <a:spcPts val="600"/>
              </a:spcBef>
            </a:pPr>
            <a:r>
              <a:rPr lang="en-US" sz="1200" dirty="0">
                <a:solidFill>
                  <a:schemeClr val="bg1"/>
                </a:solidFill>
                <a:latin typeface="Raleway" pitchFamily="2" charset="0"/>
              </a:rPr>
              <a:t>Products and by-products of plant origin through the department of agriculture (http://agricultura.gob.do/servicios/informacion-sobre-procedimientos-para-la-importacion-de-productos-y-sub-productos-de-origen-vegetal/); and,</a:t>
            </a:r>
          </a:p>
          <a:p>
            <a:pPr algn="just">
              <a:lnSpc>
                <a:spcPct val="150000"/>
              </a:lnSpc>
              <a:spcBef>
                <a:spcPts val="600"/>
              </a:spcBef>
            </a:pPr>
            <a:r>
              <a:rPr lang="en-US" sz="1200" dirty="0">
                <a:solidFill>
                  <a:schemeClr val="bg1"/>
                </a:solidFill>
                <a:latin typeface="Raleway" pitchFamily="2" charset="0"/>
              </a:rPr>
              <a:t>The Import of livestock products through la Ventanilla Única de Comercio Exterior de la República Dominicana (https://vucerd.gob.do/media/1808/importacion-de-alimento-animal-de-consumo-animal.pdf)</a:t>
            </a:r>
          </a:p>
          <a:p>
            <a:pPr marL="0" indent="0" algn="just">
              <a:lnSpc>
                <a:spcPct val="120000"/>
              </a:lnSpc>
              <a:spcBef>
                <a:spcPts val="1200"/>
              </a:spcBef>
              <a:buFont typeface="Arial" panose="020B0604020202020204" pitchFamily="34" charset="0"/>
              <a:buNone/>
            </a:pPr>
            <a:endParaRPr lang="en-US" sz="1200" dirty="0">
              <a:solidFill>
                <a:schemeClr val="bg1"/>
              </a:solidFill>
            </a:endParaRPr>
          </a:p>
        </p:txBody>
      </p:sp>
    </p:spTree>
    <p:extLst>
      <p:ext uri="{BB962C8B-B14F-4D97-AF65-F5344CB8AC3E}">
        <p14:creationId xmlns:p14="http://schemas.microsoft.com/office/powerpoint/2010/main" val="1169643715"/>
      </p:ext>
    </p:extLst>
  </p:cSld>
  <p:clrMapOvr>
    <a:masterClrMapping/>
  </p:clrMapOvr>
</p:sld>
</file>

<file path=ppt/theme/theme1.xml><?xml version="1.0" encoding="utf-8"?>
<a:theme xmlns:a="http://schemas.openxmlformats.org/drawingml/2006/main" name="Office Theme">
  <a:themeElements>
    <a:clrScheme name="Custom 5">
      <a:dk1>
        <a:srgbClr val="18355E"/>
      </a:dk1>
      <a:lt1>
        <a:srgbClr val="FFFFFF"/>
      </a:lt1>
      <a:dk2>
        <a:srgbClr val="7E7F7F"/>
      </a:dk2>
      <a:lt2>
        <a:srgbClr val="E7E6E6"/>
      </a:lt2>
      <a:accent1>
        <a:srgbClr val="DA0631"/>
      </a:accent1>
      <a:accent2>
        <a:srgbClr val="FEFFFF"/>
      </a:accent2>
      <a:accent3>
        <a:srgbClr val="17355E"/>
      </a:accent3>
      <a:accent4>
        <a:srgbClr val="7D7F7E"/>
      </a:accent4>
      <a:accent5>
        <a:srgbClr val="E7E6E5"/>
      </a:accent5>
      <a:accent6>
        <a:srgbClr val="DA0631"/>
      </a:accent6>
      <a:hlink>
        <a:srgbClr val="265496"/>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1066</TotalTime>
  <Words>2105</Words>
  <Application>Microsoft Office PowerPoint</Application>
  <PresentationFormat>Panorámica</PresentationFormat>
  <Paragraphs>144</Paragraphs>
  <Slides>16</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16</vt:i4>
      </vt:variant>
    </vt:vector>
  </HeadingPairs>
  <TitlesOfParts>
    <vt:vector size="23" baseType="lpstr">
      <vt:lpstr>Arial</vt:lpstr>
      <vt:lpstr>Calibri</vt:lpstr>
      <vt:lpstr>Georgia</vt:lpstr>
      <vt:lpstr>Raleway</vt:lpstr>
      <vt:lpstr>Raleway SemiBold</vt:lpstr>
      <vt:lpstr>Wingdings</vt:lpstr>
      <vt:lpstr>Office Theme</vt:lpstr>
      <vt:lpstr>Presentación de PowerPoint</vt:lpstr>
      <vt:lpstr>Presentación de PowerPoint</vt:lpstr>
      <vt:lpstr>TABLE OF CONTENTS</vt:lpstr>
      <vt:lpstr>I. MODERNIZATION OF THE LEGAL FRAMEWORK</vt:lpstr>
      <vt:lpstr>II. DOING BUSINESS  IN D.R.</vt:lpstr>
      <vt:lpstr>II.A. Distributors, agents or  dealers </vt:lpstr>
      <vt:lpstr>III. PROTECTION OF INDUSTRIAL PROPERTY RIGHTS</vt:lpstr>
      <vt:lpstr>PROTECTION OF INDUSTRIAL PROPERTY RIGHTS</vt:lpstr>
      <vt:lpstr> IV. IMPORTING PRODUCTS INTO THE D.R.</vt:lpstr>
      <vt:lpstr>V. HEALTH REGISTRIES</vt:lpstr>
      <vt:lpstr>Highlight, example:  Packaging and Labeling: NORDOM-53 y RTD-53</vt:lpstr>
      <vt:lpstr> VI. SERVICES IN THE D.R. : Free Zone Regime</vt:lpstr>
      <vt:lpstr> VI. SERVICES IN THE D.R. : Consulting Services </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Gina A. Hernández Vólquez</cp:lastModifiedBy>
  <cp:revision>144</cp:revision>
  <dcterms:created xsi:type="dcterms:W3CDTF">2021-06-02T17:32:02Z</dcterms:created>
  <dcterms:modified xsi:type="dcterms:W3CDTF">2021-07-13T22:42:19Z</dcterms:modified>
</cp:coreProperties>
</file>